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3161" r:id="rId2"/>
    <p:sldId id="1382" r:id="rId3"/>
    <p:sldId id="3126" r:id="rId4"/>
    <p:sldId id="3095" r:id="rId5"/>
    <p:sldId id="3096" r:id="rId6"/>
    <p:sldId id="2804" r:id="rId7"/>
    <p:sldId id="2846" r:id="rId8"/>
    <p:sldId id="2844" r:id="rId9"/>
    <p:sldId id="335" r:id="rId10"/>
    <p:sldId id="331" r:id="rId11"/>
    <p:sldId id="332" r:id="rId12"/>
    <p:sldId id="333" r:id="rId13"/>
    <p:sldId id="334" r:id="rId14"/>
    <p:sldId id="337" r:id="rId15"/>
    <p:sldId id="2939" r:id="rId16"/>
    <p:sldId id="3160" r:id="rId17"/>
    <p:sldId id="2898" r:id="rId18"/>
    <p:sldId id="2899" r:id="rId19"/>
    <p:sldId id="2945" r:id="rId20"/>
    <p:sldId id="291" r:id="rId21"/>
    <p:sldId id="2933" r:id="rId22"/>
    <p:sldId id="2935" r:id="rId23"/>
    <p:sldId id="319" r:id="rId24"/>
    <p:sldId id="1774" r:id="rId25"/>
    <p:sldId id="1815" r:id="rId26"/>
    <p:sldId id="2914" r:id="rId27"/>
    <p:sldId id="2926" r:id="rId28"/>
    <p:sldId id="2921" r:id="rId29"/>
    <p:sldId id="2922" r:id="rId30"/>
    <p:sldId id="2923" r:id="rId31"/>
    <p:sldId id="2924" r:id="rId32"/>
    <p:sldId id="2955" r:id="rId33"/>
    <p:sldId id="2950" r:id="rId34"/>
    <p:sldId id="2915" r:id="rId35"/>
    <p:sldId id="2916" r:id="rId36"/>
    <p:sldId id="2873" r:id="rId37"/>
    <p:sldId id="2947" r:id="rId38"/>
    <p:sldId id="2874" r:id="rId39"/>
    <p:sldId id="2875" r:id="rId40"/>
    <p:sldId id="2876" r:id="rId41"/>
    <p:sldId id="2917" r:id="rId42"/>
    <p:sldId id="2877" r:id="rId43"/>
    <p:sldId id="2878" r:id="rId44"/>
    <p:sldId id="2879" r:id="rId45"/>
    <p:sldId id="2880" r:id="rId46"/>
    <p:sldId id="2881" r:id="rId47"/>
    <p:sldId id="2882" r:id="rId48"/>
    <p:sldId id="2883" r:id="rId49"/>
    <p:sldId id="2884" r:id="rId50"/>
    <p:sldId id="2889" r:id="rId51"/>
    <p:sldId id="2885" r:id="rId52"/>
    <p:sldId id="2886" r:id="rId53"/>
    <p:sldId id="2887" r:id="rId54"/>
    <p:sldId id="2888" r:id="rId55"/>
    <p:sldId id="1780" r:id="rId56"/>
    <p:sldId id="1783" r:id="rId57"/>
    <p:sldId id="1781" r:id="rId58"/>
    <p:sldId id="1778" r:id="rId59"/>
    <p:sldId id="3097" r:id="rId60"/>
    <p:sldId id="3098" r:id="rId61"/>
    <p:sldId id="3099" r:id="rId62"/>
    <p:sldId id="3100" r:id="rId63"/>
    <p:sldId id="3101" r:id="rId64"/>
    <p:sldId id="3102" r:id="rId65"/>
    <p:sldId id="3103" r:id="rId66"/>
    <p:sldId id="3153" r:id="rId67"/>
    <p:sldId id="3105" r:id="rId68"/>
    <p:sldId id="3106" r:id="rId69"/>
    <p:sldId id="3107" r:id="rId70"/>
    <p:sldId id="3108" r:id="rId71"/>
    <p:sldId id="3005" r:id="rId72"/>
    <p:sldId id="3133" r:id="rId73"/>
    <p:sldId id="3134" r:id="rId74"/>
    <p:sldId id="3125" r:id="rId75"/>
    <p:sldId id="3154" r:id="rId76"/>
    <p:sldId id="3128" r:id="rId77"/>
    <p:sldId id="3129" r:id="rId78"/>
    <p:sldId id="3131" r:id="rId79"/>
    <p:sldId id="3132" r:id="rId80"/>
    <p:sldId id="3130" r:id="rId81"/>
    <p:sldId id="3123" r:id="rId82"/>
    <p:sldId id="2953" r:id="rId83"/>
    <p:sldId id="2951" r:id="rId84"/>
    <p:sldId id="2952" r:id="rId85"/>
    <p:sldId id="2948" r:id="rId86"/>
    <p:sldId id="2949" r:id="rId87"/>
    <p:sldId id="2954" r:id="rId88"/>
    <p:sldId id="3007" r:id="rId89"/>
    <p:sldId id="3006" r:id="rId90"/>
    <p:sldId id="3155" r:id="rId91"/>
    <p:sldId id="2963" r:id="rId92"/>
    <p:sldId id="3109" r:id="rId93"/>
    <p:sldId id="3156" r:id="rId94"/>
    <p:sldId id="3110" r:id="rId95"/>
    <p:sldId id="3088" r:id="rId96"/>
    <p:sldId id="3089" r:id="rId97"/>
    <p:sldId id="3111" r:id="rId98"/>
    <p:sldId id="3112" r:id="rId99"/>
    <p:sldId id="3113" r:id="rId100"/>
    <p:sldId id="3159" r:id="rId101"/>
  </p:sldIdLst>
  <p:sldSz cx="9144000" cy="6858000" type="screen4x3"/>
  <p:notesSz cx="7315200" cy="9601200"/>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1" autoAdjust="0"/>
    <p:restoredTop sz="92903"/>
  </p:normalViewPr>
  <p:slideViewPr>
    <p:cSldViewPr>
      <p:cViewPr varScale="1">
        <p:scale>
          <a:sx n="85" d="100"/>
          <a:sy n="85" d="100"/>
        </p:scale>
        <p:origin x="184" y="472"/>
      </p:cViewPr>
      <p:guideLst>
        <p:guide orient="horz" pos="2160"/>
        <p:guide pos="2880"/>
      </p:guideLst>
    </p:cSldViewPr>
  </p:slideViewPr>
  <p:outlineViewPr>
    <p:cViewPr>
      <p:scale>
        <a:sx n="33" d="100"/>
        <a:sy n="33" d="100"/>
      </p:scale>
      <p:origin x="78" y="14448"/>
    </p:cViewPr>
  </p:outlineViewPr>
  <p:notesTextViewPr>
    <p:cViewPr>
      <p:scale>
        <a:sx n="100" d="100"/>
        <a:sy n="100" d="100"/>
      </p:scale>
      <p:origin x="0" y="0"/>
    </p:cViewPr>
  </p:notesTextViewPr>
  <p:notesViewPr>
    <p:cSldViewPr>
      <p:cViewPr varScale="1">
        <p:scale>
          <a:sx n="48" d="100"/>
          <a:sy n="48" d="100"/>
        </p:scale>
        <p:origin x="-1368"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pPr>
              <a:defRPr/>
            </a:pPr>
            <a:endParaRPr lang="zh-TW" altLang="en-US"/>
          </a:p>
        </p:txBody>
      </p:sp>
      <p:sp>
        <p:nvSpPr>
          <p:cNvPr id="3" name="日期版面配置區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C72C0129-022D-401F-A52D-1F9820E15368}" type="datetimeFigureOut">
              <a:rPr lang="zh-TW" altLang="en-US"/>
              <a:pPr>
                <a:defRPr/>
              </a:pPr>
              <a:t>2020/11/22</a:t>
            </a:fld>
            <a:endParaRPr lang="zh-TW" altLang="en-US"/>
          </a:p>
        </p:txBody>
      </p:sp>
      <p:sp>
        <p:nvSpPr>
          <p:cNvPr id="4" name="頁尾版面配置區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34" charset="0"/>
              </a:defRPr>
            </a:lvl1pPr>
          </a:lstStyle>
          <a:p>
            <a:pPr>
              <a:defRPr/>
            </a:pPr>
            <a:endParaRPr lang="zh-TW" altLang="en-US"/>
          </a:p>
        </p:txBody>
      </p:sp>
      <p:sp>
        <p:nvSpPr>
          <p:cNvPr id="5" name="投影片編號版面配置區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D96E8DF6-B054-4FFE-89D0-5CFE4CCCCF61}" type="slidenum">
              <a:rPr lang="zh-TW" altLang="en-US"/>
              <a:pPr>
                <a:defRPr/>
              </a:pPr>
              <a:t>‹#›</a:t>
            </a:fld>
            <a:endParaRPr lang="zh-TW" altLang="en-US"/>
          </a:p>
        </p:txBody>
      </p:sp>
    </p:spTree>
    <p:extLst>
      <p:ext uri="{BB962C8B-B14F-4D97-AF65-F5344CB8AC3E}">
        <p14:creationId xmlns:p14="http://schemas.microsoft.com/office/powerpoint/2010/main" val="3882865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3" name="日期版面配置區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kumimoji="0" sz="1300">
                <a:latin typeface="Calibri" pitchFamily="34" charset="0"/>
              </a:defRPr>
            </a:lvl1pPr>
          </a:lstStyle>
          <a:p>
            <a:pPr>
              <a:defRPr/>
            </a:pPr>
            <a:fld id="{398B6CEF-DEA6-4B03-93E6-02F71F0913F2}" type="datetimeFigureOut">
              <a:rPr lang="zh-TW" altLang="en-US"/>
              <a:pPr>
                <a:defRPr/>
              </a:pPr>
              <a:t>2020/11/22</a:t>
            </a:fld>
            <a:endParaRPr lang="zh-TW" altLang="en-US"/>
          </a:p>
        </p:txBody>
      </p:sp>
      <p:sp>
        <p:nvSpPr>
          <p:cNvPr id="4" name="投影片圖像版面配置區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zh-TW" altLang="en-US" noProof="0"/>
          </a:p>
        </p:txBody>
      </p:sp>
      <p:sp>
        <p:nvSpPr>
          <p:cNvPr id="5" name="備忘稿版面配置區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kumimoji="0" sz="1300">
                <a:latin typeface="Calibri" pitchFamily="34" charset="0"/>
              </a:defRPr>
            </a:lvl1pPr>
          </a:lstStyle>
          <a:p>
            <a:pPr>
              <a:defRPr/>
            </a:pPr>
            <a:endParaRPr lang="zh-TW" altLang="en-US"/>
          </a:p>
        </p:txBody>
      </p:sp>
      <p:sp>
        <p:nvSpPr>
          <p:cNvPr id="7" name="投影片編號版面配置區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kumimoji="0" sz="1300">
                <a:latin typeface="Calibri" pitchFamily="34" charset="0"/>
              </a:defRPr>
            </a:lvl1pPr>
          </a:lstStyle>
          <a:p>
            <a:pPr>
              <a:defRPr/>
            </a:pPr>
            <a:fld id="{CC37BE81-25FA-464E-A2F0-A651BAE83B62}" type="slidenum">
              <a:rPr lang="zh-TW" altLang="en-US"/>
              <a:pPr>
                <a:defRPr/>
              </a:pPr>
              <a:t>‹#›</a:t>
            </a:fld>
            <a:endParaRPr lang="zh-TW" altLang="en-US"/>
          </a:p>
        </p:txBody>
      </p:sp>
    </p:spTree>
    <p:extLst>
      <p:ext uri="{BB962C8B-B14F-4D97-AF65-F5344CB8AC3E}">
        <p14:creationId xmlns:p14="http://schemas.microsoft.com/office/powerpoint/2010/main" val="24444363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新細明體" charset="0"/>
      </a:defRPr>
    </a:lvl1pPr>
    <a:lvl2pPr marL="457200" algn="l" rtl="0" eaLnBrk="0" fontAlgn="base" hangingPunct="0">
      <a:spcBef>
        <a:spcPct val="30000"/>
      </a:spcBef>
      <a:spcAft>
        <a:spcPct val="0"/>
      </a:spcAft>
      <a:defRPr sz="1200" kern="1200">
        <a:solidFill>
          <a:schemeClr val="tx1"/>
        </a:solidFill>
        <a:latin typeface="+mn-lt"/>
        <a:ea typeface="+mn-ea"/>
        <a:cs typeface="新細明體" charset="0"/>
      </a:defRPr>
    </a:lvl2pPr>
    <a:lvl3pPr marL="914400" algn="l" rtl="0" eaLnBrk="0" fontAlgn="base" hangingPunct="0">
      <a:spcBef>
        <a:spcPct val="30000"/>
      </a:spcBef>
      <a:spcAft>
        <a:spcPct val="0"/>
      </a:spcAft>
      <a:defRPr sz="1200" kern="1200">
        <a:solidFill>
          <a:schemeClr val="tx1"/>
        </a:solidFill>
        <a:latin typeface="+mn-lt"/>
        <a:ea typeface="+mn-ea"/>
        <a:cs typeface="新細明體" charset="0"/>
      </a:defRPr>
    </a:lvl3pPr>
    <a:lvl4pPr marL="1371600" algn="l" rtl="0" eaLnBrk="0" fontAlgn="base" hangingPunct="0">
      <a:spcBef>
        <a:spcPct val="30000"/>
      </a:spcBef>
      <a:spcAft>
        <a:spcPct val="0"/>
      </a:spcAft>
      <a:defRPr sz="1200" kern="1200">
        <a:solidFill>
          <a:schemeClr val="tx1"/>
        </a:solidFill>
        <a:latin typeface="+mn-lt"/>
        <a:ea typeface="+mn-ea"/>
        <a:cs typeface="新細明體" charset="0"/>
      </a:defRPr>
    </a:lvl4pPr>
    <a:lvl5pPr marL="1828800" algn="l" rtl="0" eaLnBrk="0" fontAlgn="base" hangingPunct="0">
      <a:spcBef>
        <a:spcPct val="30000"/>
      </a:spcBef>
      <a:spcAft>
        <a:spcPct val="0"/>
      </a:spcAft>
      <a:defRPr sz="1200" kern="1200">
        <a:solidFill>
          <a:schemeClr val="tx1"/>
        </a:solidFill>
        <a:latin typeface="+mn-lt"/>
        <a:ea typeface="+mn-ea"/>
        <a:cs typeface="新細明體"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a:t>
            </a:fld>
            <a:endParaRPr lang="zh-TW" altLang="en-US"/>
          </a:p>
        </p:txBody>
      </p:sp>
    </p:spTree>
    <p:extLst>
      <p:ext uri="{BB962C8B-B14F-4D97-AF65-F5344CB8AC3E}">
        <p14:creationId xmlns:p14="http://schemas.microsoft.com/office/powerpoint/2010/main" val="183753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C37BE81-25FA-464E-A2F0-A651BAE83B62}" type="slidenum">
              <a:rPr lang="zh-TW" altLang="en-US" smtClean="0"/>
              <a:pPr>
                <a:defRPr/>
              </a:pPr>
              <a:t>100</a:t>
            </a:fld>
            <a:endParaRPr lang="zh-TW" altLang="en-US"/>
          </a:p>
        </p:txBody>
      </p:sp>
    </p:spTree>
    <p:extLst>
      <p:ext uri="{BB962C8B-B14F-4D97-AF65-F5344CB8AC3E}">
        <p14:creationId xmlns:p14="http://schemas.microsoft.com/office/powerpoint/2010/main" val="122267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5</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TW"/>
          </a:p>
        </p:txBody>
      </p:sp>
    </p:spTree>
    <p:extLst>
      <p:ext uri="{BB962C8B-B14F-4D97-AF65-F5344CB8AC3E}">
        <p14:creationId xmlns:p14="http://schemas.microsoft.com/office/powerpoint/2010/main" val="353398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C7301C6-346D-44C8-B7D9-057709828726}" type="slidenum">
              <a:rPr lang="zh-TW" altLang="en-US" smtClean="0"/>
              <a:t>23</a:t>
            </a:fld>
            <a:endParaRPr lang="zh-TW" altLang="en-US"/>
          </a:p>
        </p:txBody>
      </p:sp>
    </p:spTree>
    <p:extLst>
      <p:ext uri="{BB962C8B-B14F-4D97-AF65-F5344CB8AC3E}">
        <p14:creationId xmlns:p14="http://schemas.microsoft.com/office/powerpoint/2010/main" val="373545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92</a:t>
            </a:fld>
            <a:endParaRPr lang="zh-TW" altLang="en-US"/>
          </a:p>
        </p:txBody>
      </p:sp>
    </p:spTree>
    <p:extLst>
      <p:ext uri="{BB962C8B-B14F-4D97-AF65-F5344CB8AC3E}">
        <p14:creationId xmlns:p14="http://schemas.microsoft.com/office/powerpoint/2010/main" val="96066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93</a:t>
            </a:fld>
            <a:endParaRPr lang="zh-TW" altLang="en-US"/>
          </a:p>
        </p:txBody>
      </p:sp>
    </p:spTree>
    <p:extLst>
      <p:ext uri="{BB962C8B-B14F-4D97-AF65-F5344CB8AC3E}">
        <p14:creationId xmlns:p14="http://schemas.microsoft.com/office/powerpoint/2010/main" val="239422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94</a:t>
            </a:fld>
            <a:endParaRPr lang="zh-TW" altLang="en-US"/>
          </a:p>
        </p:txBody>
      </p:sp>
    </p:spTree>
    <p:extLst>
      <p:ext uri="{BB962C8B-B14F-4D97-AF65-F5344CB8AC3E}">
        <p14:creationId xmlns:p14="http://schemas.microsoft.com/office/powerpoint/2010/main" val="311064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95</a:t>
            </a:fld>
            <a:endParaRPr lang="zh-TW" altLang="en-US"/>
          </a:p>
        </p:txBody>
      </p:sp>
    </p:spTree>
    <p:extLst>
      <p:ext uri="{BB962C8B-B14F-4D97-AF65-F5344CB8AC3E}">
        <p14:creationId xmlns:p14="http://schemas.microsoft.com/office/powerpoint/2010/main" val="91144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96</a:t>
            </a:fld>
            <a:endParaRPr lang="zh-TW" altLang="en-US"/>
          </a:p>
        </p:txBody>
      </p:sp>
    </p:spTree>
    <p:extLst>
      <p:ext uri="{BB962C8B-B14F-4D97-AF65-F5344CB8AC3E}">
        <p14:creationId xmlns:p14="http://schemas.microsoft.com/office/powerpoint/2010/main" val="128188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AAEB525A-1002-724B-B51B-6A7D3AF73486}" type="slidenum">
              <a:rPr kumimoji="0" lang="en-US" altLang="zh-TW" sz="1300">
                <a:latin typeface="Calibri" charset="0"/>
                <a:ea typeface="MS PGothic" charset="-128"/>
              </a:rPr>
              <a:pPr eaLnBrk="1" hangingPunct="1"/>
              <a:t>98</a:t>
            </a:fld>
            <a:endParaRPr kumimoji="0" lang="en-US" altLang="zh-TW" sz="1300">
              <a:latin typeface="Calibri" charset="0"/>
              <a:ea typeface="MS PGothic" charset="-128"/>
            </a:endParaRPr>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zh-TW"/>
          </a:p>
        </p:txBody>
      </p:sp>
    </p:spTree>
    <p:extLst>
      <p:ext uri="{BB962C8B-B14F-4D97-AF65-F5344CB8AC3E}">
        <p14:creationId xmlns:p14="http://schemas.microsoft.com/office/powerpoint/2010/main" val="53589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b="1" baseline="0">
                <a:solidFill>
                  <a:schemeClr val="tx1">
                    <a:tint val="75000"/>
                  </a:schemeClr>
                </a:solidFill>
                <a:latin typeface="Calibri" pitchFamily="34" charset="0"/>
                <a:ea typeface="標楷體"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D8A174DE-7399-4FAF-8713-5B9736F2F8B2}" type="datetime1">
              <a:rPr lang="zh-TW" altLang="en-US"/>
              <a:pPr>
                <a:defRPr/>
              </a:pPr>
              <a:t>2020/11/22</a:t>
            </a:fld>
            <a:endParaRPr lang="zh-TW" altLang="en-US"/>
          </a:p>
        </p:txBody>
      </p:sp>
      <p:sp>
        <p:nvSpPr>
          <p:cNvPr id="5" name="頁尾版面配置區 4"/>
          <p:cNvSpPr>
            <a:spLocks noGrp="1"/>
          </p:cNvSpPr>
          <p:nvPr>
            <p:ph type="ftr" sz="quarter" idx="11"/>
          </p:nvPr>
        </p:nvSpPr>
        <p:spPr>
          <a:xfrm>
            <a:off x="2987675"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7932B402-6D6A-4C9A-A75A-FDAD2E780D65}" type="slidenum">
              <a:rPr lang="zh-TW" altLang="en-US"/>
              <a:pPr>
                <a:defRPr/>
              </a:pPr>
              <a:t>‹#›</a:t>
            </a:fld>
            <a:endParaRPr lang="zh-TW" altLang="en-US"/>
          </a:p>
        </p:txBody>
      </p:sp>
    </p:spTree>
    <p:extLst>
      <p:ext uri="{BB962C8B-B14F-4D97-AF65-F5344CB8AC3E}">
        <p14:creationId xmlns:p14="http://schemas.microsoft.com/office/powerpoint/2010/main" val="192638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55B8974-7798-42B3-A1B4-27D4BF8EA247}" type="datetime1">
              <a:rPr lang="zh-TW" altLang="en-US"/>
              <a:pPr>
                <a:defRPr/>
              </a:pPr>
              <a:t>2020/11/22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95DCEEE9-7387-4C83-BCC0-B99AD344B485}" type="slidenum">
              <a:rPr lang="zh-TW" altLang="en-US"/>
              <a:pPr>
                <a:defRPr/>
              </a:pPr>
              <a:t>‹#›</a:t>
            </a:fld>
            <a:endParaRPr lang="zh-TW" altLang="en-US"/>
          </a:p>
        </p:txBody>
      </p:sp>
    </p:spTree>
    <p:extLst>
      <p:ext uri="{BB962C8B-B14F-4D97-AF65-F5344CB8AC3E}">
        <p14:creationId xmlns:p14="http://schemas.microsoft.com/office/powerpoint/2010/main" val="23208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6649D65A-E779-4EBC-8F20-05FD1E789EF8}" type="datetime1">
              <a:rPr lang="zh-TW" altLang="en-US"/>
              <a:pPr>
                <a:defRPr/>
              </a:pPr>
              <a:t>2020/11/22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433180FC-6B0B-4AD0-8BCE-15C0005B9CF9}" type="slidenum">
              <a:rPr lang="zh-TW" altLang="en-US"/>
              <a:pPr>
                <a:defRPr/>
              </a:pPr>
              <a:t>‹#›</a:t>
            </a:fld>
            <a:endParaRPr lang="zh-TW" altLang="en-US"/>
          </a:p>
        </p:txBody>
      </p:sp>
    </p:spTree>
    <p:extLst>
      <p:ext uri="{BB962C8B-B14F-4D97-AF65-F5344CB8AC3E}">
        <p14:creationId xmlns:p14="http://schemas.microsoft.com/office/powerpoint/2010/main" val="402569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baseline="0">
                <a:latin typeface="Calibri" pitchFamily="34" charset="0"/>
                <a:ea typeface="標楷體" pitchFamily="65" charset="-12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baseline="0">
                <a:latin typeface="Calibri" pitchFamily="34" charset="0"/>
                <a:ea typeface="標楷體" pitchFamily="65" charset="-120"/>
              </a:defRPr>
            </a:lvl1pPr>
            <a:lvl2pPr>
              <a:defRPr baseline="0">
                <a:latin typeface="Calibri" pitchFamily="34" charset="0"/>
                <a:ea typeface="標楷體" pitchFamily="65" charset="-120"/>
              </a:defRPr>
            </a:lvl2pPr>
            <a:lvl3pPr>
              <a:defRPr baseline="0">
                <a:latin typeface="Calibri" pitchFamily="34" charset="0"/>
                <a:ea typeface="標楷體" pitchFamily="65" charset="-120"/>
              </a:defRPr>
            </a:lvl3pPr>
            <a:lvl4pPr>
              <a:defRPr baseline="0">
                <a:latin typeface="Calibri" pitchFamily="34" charset="0"/>
                <a:ea typeface="標楷體" pitchFamily="65" charset="-120"/>
              </a:defRPr>
            </a:lvl4pPr>
            <a:lvl5pPr>
              <a:defRPr baseline="0">
                <a:latin typeface="Calibri" pitchFamily="34" charset="0"/>
                <a:ea typeface="標楷體"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10"/>
          </p:nvPr>
        </p:nvSpPr>
        <p:spPr>
          <a:xfrm>
            <a:off x="-36513" y="6519863"/>
            <a:ext cx="2133601" cy="365125"/>
          </a:xfrm>
        </p:spPr>
        <p:txBody>
          <a:bodyPr/>
          <a:lstStyle>
            <a:lvl1pPr>
              <a:defRPr/>
            </a:lvl1pPr>
          </a:lstStyle>
          <a:p>
            <a:pPr>
              <a:defRPr/>
            </a:pPr>
            <a:fld id="{EA7A8117-F5CA-49B3-9AE8-B66B796AEA97}" type="datetime1">
              <a:rPr lang="zh-TW" altLang="en-US"/>
              <a:pPr>
                <a:defRPr/>
              </a:pPr>
              <a:t>2020/11/22</a:t>
            </a:fld>
            <a:endParaRPr lang="zh-TW" altLang="en-US"/>
          </a:p>
        </p:txBody>
      </p:sp>
      <p:sp>
        <p:nvSpPr>
          <p:cNvPr id="5" name="頁尾版面配置區 4"/>
          <p:cNvSpPr>
            <a:spLocks noGrp="1"/>
          </p:cNvSpPr>
          <p:nvPr>
            <p:ph type="ftr" sz="quarter" idx="11"/>
          </p:nvPr>
        </p:nvSpPr>
        <p:spPr>
          <a:xfrm>
            <a:off x="3124200" y="6519863"/>
            <a:ext cx="2895600" cy="365125"/>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975475" y="6519863"/>
            <a:ext cx="2133600" cy="365125"/>
          </a:xfrm>
        </p:spPr>
        <p:txBody>
          <a:bodyPr/>
          <a:lstStyle>
            <a:lvl1pPr>
              <a:defRPr/>
            </a:lvl1pPr>
          </a:lstStyle>
          <a:p>
            <a:pPr>
              <a:defRPr/>
            </a:pPr>
            <a:fld id="{E78C9E75-97FD-45D9-8ED3-955348887BB1}" type="slidenum">
              <a:rPr lang="zh-TW" altLang="en-US"/>
              <a:pPr>
                <a:defRPr/>
              </a:pPr>
              <a:t>‹#›</a:t>
            </a:fld>
            <a:endParaRPr lang="zh-TW" altLang="en-US"/>
          </a:p>
        </p:txBody>
      </p:sp>
    </p:spTree>
    <p:extLst>
      <p:ext uri="{BB962C8B-B14F-4D97-AF65-F5344CB8AC3E}">
        <p14:creationId xmlns:p14="http://schemas.microsoft.com/office/powerpoint/2010/main" val="349070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10F01D57-3C38-485F-A5BA-38A4154D1BBF}" type="datetime1">
              <a:rPr lang="zh-TW" altLang="en-US"/>
              <a:pPr>
                <a:defRPr/>
              </a:pPr>
              <a:t>2020/11/22</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1B024E28-1ACB-44F7-99BA-BF1B88651E9B}" type="slidenum">
              <a:rPr lang="zh-TW" altLang="en-US"/>
              <a:pPr>
                <a:defRPr/>
              </a:pPr>
              <a:t>‹#›</a:t>
            </a:fld>
            <a:endParaRPr lang="zh-TW" altLang="en-US"/>
          </a:p>
        </p:txBody>
      </p:sp>
    </p:spTree>
    <p:extLst>
      <p:ext uri="{BB962C8B-B14F-4D97-AF65-F5344CB8AC3E}">
        <p14:creationId xmlns:p14="http://schemas.microsoft.com/office/powerpoint/2010/main" val="3125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8B077019-D080-4302-A620-8874F806370A}" type="datetime1">
              <a:rPr lang="zh-TW" altLang="en-US"/>
              <a:pPr>
                <a:defRPr/>
              </a:pPr>
              <a:t>2020/11/22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897A9801-FC0E-4D88-8A6C-29F1315C8650}" type="slidenum">
              <a:rPr lang="zh-TW" altLang="en-US"/>
              <a:pPr>
                <a:defRPr/>
              </a:pPr>
              <a:t>‹#›</a:t>
            </a:fld>
            <a:endParaRPr lang="zh-TW" altLang="en-US"/>
          </a:p>
        </p:txBody>
      </p:sp>
    </p:spTree>
    <p:extLst>
      <p:ext uri="{BB962C8B-B14F-4D97-AF65-F5344CB8AC3E}">
        <p14:creationId xmlns:p14="http://schemas.microsoft.com/office/powerpoint/2010/main" val="393922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fld id="{8075603B-203C-40CF-AAE0-1F27196C21BF}" type="datetime1">
              <a:rPr lang="zh-TW" altLang="en-US"/>
              <a:pPr>
                <a:defRPr/>
              </a:pPr>
              <a:t>2020/11/22</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7227CFAE-FA54-4E36-B923-24FFDDA53C13}" type="slidenum">
              <a:rPr lang="zh-TW" altLang="en-US"/>
              <a:pPr>
                <a:defRPr/>
              </a:pPr>
              <a:t>‹#›</a:t>
            </a:fld>
            <a:endParaRPr lang="zh-TW" altLang="en-US"/>
          </a:p>
        </p:txBody>
      </p:sp>
    </p:spTree>
    <p:extLst>
      <p:ext uri="{BB962C8B-B14F-4D97-AF65-F5344CB8AC3E}">
        <p14:creationId xmlns:p14="http://schemas.microsoft.com/office/powerpoint/2010/main" val="3926945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fld id="{4F77DD28-F6B9-4809-9190-7B5EF78560CB}" type="datetime1">
              <a:rPr lang="zh-TW" altLang="en-US"/>
              <a:pPr>
                <a:defRPr/>
              </a:pPr>
              <a:t>2020/11/22</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C6302B54-F380-403C-8C88-31ABACEBE624}" type="slidenum">
              <a:rPr lang="zh-TW" altLang="en-US"/>
              <a:pPr>
                <a:defRPr/>
              </a:pPr>
              <a:t>‹#›</a:t>
            </a:fld>
            <a:endParaRPr lang="zh-TW" altLang="en-US"/>
          </a:p>
        </p:txBody>
      </p:sp>
    </p:spTree>
    <p:extLst>
      <p:ext uri="{BB962C8B-B14F-4D97-AF65-F5344CB8AC3E}">
        <p14:creationId xmlns:p14="http://schemas.microsoft.com/office/powerpoint/2010/main" val="39785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1DA7CADA-511E-469A-AB85-F561DD59866F}" type="datetime1">
              <a:rPr lang="zh-TW" altLang="en-US"/>
              <a:pPr>
                <a:defRPr/>
              </a:pPr>
              <a:t>2020/11/22</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0B42FA49-737E-41E5-B3D8-A9D9B2507194}" type="slidenum">
              <a:rPr lang="zh-TW" altLang="en-US"/>
              <a:pPr>
                <a:defRPr/>
              </a:pPr>
              <a:t>‹#›</a:t>
            </a:fld>
            <a:endParaRPr lang="zh-TW" altLang="en-US"/>
          </a:p>
        </p:txBody>
      </p:sp>
    </p:spTree>
    <p:extLst>
      <p:ext uri="{BB962C8B-B14F-4D97-AF65-F5344CB8AC3E}">
        <p14:creationId xmlns:p14="http://schemas.microsoft.com/office/powerpoint/2010/main" val="1785003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E6143870-5F10-4D76-8D8B-89AAD8A00E82}" type="datetime1">
              <a:rPr lang="zh-TW" altLang="en-US"/>
              <a:pPr>
                <a:defRPr/>
              </a:pPr>
              <a:t>2020/11/22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6E414FB1-0410-4AE1-B822-F1FE73B2D14D}" type="slidenum">
              <a:rPr lang="zh-TW" altLang="en-US"/>
              <a:pPr>
                <a:defRPr/>
              </a:pPr>
              <a:t>‹#›</a:t>
            </a:fld>
            <a:endParaRPr lang="zh-TW" altLang="en-US"/>
          </a:p>
        </p:txBody>
      </p:sp>
    </p:spTree>
    <p:extLst>
      <p:ext uri="{BB962C8B-B14F-4D97-AF65-F5344CB8AC3E}">
        <p14:creationId xmlns:p14="http://schemas.microsoft.com/office/powerpoint/2010/main" val="349169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0B351BE-0651-4439-A96D-A8AF55668BF6}" type="datetime1">
              <a:rPr lang="zh-TW" altLang="en-US"/>
              <a:pPr>
                <a:defRPr/>
              </a:pPr>
              <a:t>2020/11/22</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E77D47A4-EEE4-40D9-B3F4-E20BDA7A7E13}" type="slidenum">
              <a:rPr lang="zh-TW" altLang="en-US"/>
              <a:pPr>
                <a:defRPr/>
              </a:pPr>
              <a:t>‹#›</a:t>
            </a:fld>
            <a:endParaRPr lang="zh-TW" altLang="en-US"/>
          </a:p>
        </p:txBody>
      </p:sp>
    </p:spTree>
    <p:extLst>
      <p:ext uri="{BB962C8B-B14F-4D97-AF65-F5344CB8AC3E}">
        <p14:creationId xmlns:p14="http://schemas.microsoft.com/office/powerpoint/2010/main" val="136358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Calibri" pitchFamily="34" charset="0"/>
              </a:defRPr>
            </a:lvl1pPr>
          </a:lstStyle>
          <a:p>
            <a:pPr>
              <a:defRPr/>
            </a:pPr>
            <a:fld id="{3CBE6FA7-69AA-4937-824A-EE5F3C7CC30D}" type="datetime1">
              <a:rPr lang="zh-TW" altLang="en-US"/>
              <a:pPr>
                <a:defRPr/>
              </a:pPr>
              <a:t>2020/11/22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kumimoji="0" sz="1200">
                <a:solidFill>
                  <a:srgbClr val="898989"/>
                </a:solidFill>
                <a:latin typeface="Calibri" pitchFamily="34" charset="0"/>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kumimoji="0" sz="1200">
                <a:solidFill>
                  <a:srgbClr val="898989"/>
                </a:solidFill>
                <a:latin typeface="Calibri" pitchFamily="34" charset="0"/>
              </a:defRPr>
            </a:lvl1pPr>
          </a:lstStyle>
          <a:p>
            <a:pPr>
              <a:defRPr/>
            </a:pPr>
            <a:fld id="{35A37E67-E9F5-4A38-925D-82CDC951CBAE}"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4412" r:id="rId1"/>
    <p:sldLayoutId id="2147484413"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新細明體"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新細明體"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新細明體"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新細明體"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myday@mail.tku.edu.tw"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2.jpe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8" Type="http://schemas.openxmlformats.org/officeDocument/2006/relationships/hyperlink" Target="http://mail.im.tku.edu.tw/~myday/" TargetMode="External"/><Relationship Id="rId13" Type="http://schemas.openxmlformats.org/officeDocument/2006/relationships/image" Target="../media/image4.tiff"/><Relationship Id="rId3" Type="http://schemas.openxmlformats.org/officeDocument/2006/relationships/hyperlink" Target="https://web.ntpu.edu.tw/~myday/" TargetMode="External"/><Relationship Id="rId7" Type="http://schemas.openxmlformats.org/officeDocument/2006/relationships/hyperlink" Target="http://www.mis.ntpu.edu.tw/" TargetMode="External"/><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ntpu.edu.tw/" TargetMode="External"/><Relationship Id="rId11" Type="http://schemas.openxmlformats.org/officeDocument/2006/relationships/image" Target="../media/image2.jpg"/><Relationship Id="rId5" Type="http://schemas.openxmlformats.org/officeDocument/2006/relationships/hyperlink" Target="http://www.mis.ntpu.edu.tw/en/" TargetMode="External"/><Relationship Id="rId10" Type="http://schemas.openxmlformats.org/officeDocument/2006/relationships/image" Target="../media/image1.jpeg"/><Relationship Id="rId4" Type="http://schemas.openxmlformats.org/officeDocument/2006/relationships/hyperlink" Target="https://web.ntpu.edu.tw/~myday/cindex.htm" TargetMode="External"/><Relationship Id="rId9" Type="http://schemas.openxmlformats.org/officeDocument/2006/relationships/hyperlink" Target="https://web.ntpu.edu.tw/~myday"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myday@mail.tku.edu.tw" TargetMode="External"/><Relationship Id="rId7"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jpeg"/><Relationship Id="rId9"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12.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jpg"/><Relationship Id="rId3" Type="http://schemas.openxmlformats.org/officeDocument/2006/relationships/image" Target="../media/image12.jpeg"/><Relationship Id="rId21" Type="http://schemas.openxmlformats.org/officeDocument/2006/relationships/image" Target="../media/image41.jpe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jpeg"/><Relationship Id="rId2" Type="http://schemas.openxmlformats.org/officeDocument/2006/relationships/image" Target="../media/image25.png"/><Relationship Id="rId16" Type="http://schemas.openxmlformats.org/officeDocument/2006/relationships/image" Target="../media/image36.jpg"/><Relationship Id="rId20"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hyperlink" Target="mailto:myday@mail.tku.edu.tw" TargetMode="External"/><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jpg"/><Relationship Id="rId4" Type="http://schemas.openxmlformats.org/officeDocument/2006/relationships/image" Target="../media/image11.jpeg"/><Relationship Id="rId9" Type="http://schemas.openxmlformats.org/officeDocument/2006/relationships/image" Target="../media/image29.jpg"/><Relationship Id="rId14" Type="http://schemas.openxmlformats.org/officeDocument/2006/relationships/image" Target="../media/image34.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12.jpeg"/><Relationship Id="rId7" Type="http://schemas.openxmlformats.org/officeDocument/2006/relationships/image" Target="../media/image29.jpg"/><Relationship Id="rId12" Type="http://schemas.openxmlformats.org/officeDocument/2006/relationships/image" Target="../media/image46.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45.jpg"/><Relationship Id="rId5" Type="http://schemas.openxmlformats.org/officeDocument/2006/relationships/hyperlink" Target="mailto:myday@mail.tku.edu.tw" TargetMode="External"/><Relationship Id="rId10" Type="http://schemas.openxmlformats.org/officeDocument/2006/relationships/image" Target="../media/image44.jpg"/><Relationship Id="rId4" Type="http://schemas.openxmlformats.org/officeDocument/2006/relationships/image" Target="../media/image11.jpeg"/><Relationship Id="rId9" Type="http://schemas.openxmlformats.org/officeDocument/2006/relationships/image" Target="../media/image43.jpg"/><Relationship Id="rId14"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2.jpeg"/><Relationship Id="rId7"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g"/><Relationship Id="rId11" Type="http://schemas.openxmlformats.org/officeDocument/2006/relationships/image" Target="../media/image52.png"/><Relationship Id="rId5" Type="http://schemas.openxmlformats.org/officeDocument/2006/relationships/hyperlink" Target="mailto:myday@mail.tku.edu.tw" TargetMode="External"/><Relationship Id="rId10" Type="http://schemas.openxmlformats.org/officeDocument/2006/relationships/image" Target="../media/image51.emf"/><Relationship Id="rId4" Type="http://schemas.openxmlformats.org/officeDocument/2006/relationships/image" Target="../media/image11.jpeg"/><Relationship Id="rId9" Type="http://schemas.openxmlformats.org/officeDocument/2006/relationships/image" Target="../media/image50.jpe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coai.cs.tsinghua.edu.cn/hml/challenge.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aseda.app.box.com/v/STC3atNTCIR-14" TargetMode="External"/><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paperswithcode.com/area/natural-language-processing/dialogue" TargetMode="External"/><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newsroom.mastercard.com/press-releases/mastercard-makes-commerce-more-conversational-with-launch-of-chatbots-for-banks-and-merchants/" TargetMode="External"/><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sEhmyoTXmGk"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thunlp/PLMpapers" TargetMode="External"/><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huggingface/transformers" TargetMode="External"/><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innoserve.tca.org.tw/award.aspx"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rajpurkar.github.io/SQuAD-explorer/"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en.wikipedia.org/wiki/Precipitation"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nnoserve.tca.org.tw/award.aspx"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Super_Bowl_50"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kaggle.com/siddhadev/atis-dataset-from-ms-cntk"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paperswithcode.com/sota/intent-detection-on-atis"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paperswithcode.com/sota/slot-filling-on-atis"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repository.cam.ac.uk/handle/1810/260970" TargetMode="External"/><Relationship Id="rId2" Type="http://schemas.openxmlformats.org/officeDocument/2006/relationships/hyperlink" Target="https://groups.csail.mit.edu/sls/downloads/restaurant/" TargetMode="External"/><Relationship Id="rId1" Type="http://schemas.openxmlformats.org/officeDocument/2006/relationships/slideLayout" Target="../slideLayouts/slideLayout2.xml"/><Relationship Id="rId4" Type="http://schemas.openxmlformats.org/officeDocument/2006/relationships/hyperlink" Target="http://camdial.org/~mh521/dstc/"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OnionWang/SMP2019-ECDT-NLU" TargetMode="External"/><Relationship Id="rId2" Type="http://schemas.openxmlformats.org/officeDocument/2006/relationships/hyperlink" Target="http://conference.cipsc.org.cn/smp2019/evaluation.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4.jpg"/></Relationships>
</file>

<file path=ppt/slides/_rels/slide93.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5.jpg"/></Relationships>
</file>

<file path=ppt/slides/_rels/slide94.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6.jpg"/></Relationships>
</file>

<file path=ppt/slides/_rels/slide95.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7.jpg"/></Relationships>
</file>

<file path=ppt/slides/_rels/slide96.xml.rels><?xml version="1.0" encoding="UTF-8" standalone="yes"?>
<Relationships xmlns="http://schemas.openxmlformats.org/package/2006/relationships"><Relationship Id="rId3" Type="http://schemas.openxmlformats.org/officeDocument/2006/relationships/hyperlink" Target="https://colab.research.google.com/drive/1FEG6DnGvwfUbeo4zJ1zTunjMqf2RkCr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inyurl.com/imtkupython101" TargetMode="External"/><Relationship Id="rId5" Type="http://schemas.openxmlformats.org/officeDocument/2006/relationships/hyperlink" Target="https://tinyurl.com/aintpupython101" TargetMode="External"/><Relationship Id="rId4" Type="http://schemas.openxmlformats.org/officeDocument/2006/relationships/image" Target="../media/image108.jpg"/></Relationships>
</file>

<file path=ppt/slides/_rels/slide9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tinyurl.com/aintpupython101" TargetMode="External"/><Relationship Id="rId3" Type="http://schemas.openxmlformats.org/officeDocument/2006/relationships/hyperlink" Target="https://m2dsupsdlclass.github.io/lectures-labs/" TargetMode="External"/><Relationship Id="rId7" Type="http://schemas.openxmlformats.org/officeDocument/2006/relationships/hyperlink" Target="https://notebooks.quantumstat.com/" TargetMode="External"/><Relationship Id="rId2" Type="http://schemas.openxmlformats.org/officeDocument/2006/relationships/hyperlink" Target="https://keras.io/examples/nlp/text_extraction_with_bert/" TargetMode="External"/><Relationship Id="rId1" Type="http://schemas.openxmlformats.org/officeDocument/2006/relationships/slideLayout" Target="../slideLayouts/slideLayout2.xml"/><Relationship Id="rId6" Type="http://schemas.openxmlformats.org/officeDocument/2006/relationships/hyperlink" Target="https://huggingface.co/transformers/notebooks.html" TargetMode="External"/><Relationship Id="rId5" Type="http://schemas.openxmlformats.org/officeDocument/2006/relationships/hyperlink" Target="https://www.oreilly.com/library/view/applied-text-analysis/9781491963036/" TargetMode="External"/><Relationship Id="rId4" Type="http://schemas.openxmlformats.org/officeDocument/2006/relationships/hyperlink" Target="https://github.com/Apress/text-analytics-w-python-2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a:t>
            </a:fld>
            <a:endParaRPr lang="zh-TW" altLang="en-US" sz="1200">
              <a:solidFill>
                <a:srgbClr val="898989"/>
              </a:solidFill>
            </a:endParaRPr>
          </a:p>
        </p:txBody>
      </p:sp>
      <p:sp>
        <p:nvSpPr>
          <p:cNvPr id="13" name="副標題 2"/>
          <p:cNvSpPr txBox="1">
            <a:spLocks/>
          </p:cNvSpPr>
          <p:nvPr/>
        </p:nvSpPr>
        <p:spPr bwMode="auto">
          <a:xfrm>
            <a:off x="468313" y="4176713"/>
            <a:ext cx="820737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buFont typeface="Arial" charset="0"/>
              <a:buNone/>
            </a:pPr>
            <a:endParaRPr kumimoji="0" lang="en-US" altLang="zh-TW" sz="900" b="1" dirty="0">
              <a:solidFill>
                <a:srgbClr val="898989"/>
              </a:solidFill>
              <a:cs typeface="Times New Roman" pitchFamily="18" charset="0"/>
              <a:hlinkClick r:id="rId8"/>
            </a:endParaRPr>
          </a:p>
          <a:p>
            <a:pPr algn="ctr" eaLnBrk="1" hangingPunct="1">
              <a:lnSpc>
                <a:spcPct val="80000"/>
              </a:lnSpc>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lnSpc>
                <a:spcPct val="80000"/>
              </a:lnSpc>
              <a:buNone/>
            </a:pPr>
            <a:r>
              <a:rPr kumimoji="0" lang="en-US" altLang="zh-TW" sz="1200" b="1" dirty="0">
                <a:solidFill>
                  <a:srgbClr val="898989"/>
                </a:solidFill>
                <a:cs typeface="Times New Roman" pitchFamily="18" charset="0"/>
              </a:rPr>
              <a:t>2020-10-23</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21163"/>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16083"/>
            <a:ext cx="8784976" cy="27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6000" b="1" dirty="0">
                <a:solidFill>
                  <a:srgbClr val="C00000"/>
                </a:solidFill>
                <a:ea typeface="標楷體" pitchFamily="65" charset="-120"/>
              </a:rPr>
              <a:t>問答系統與對話系統 </a:t>
            </a:r>
            <a:br>
              <a:rPr lang="zh-TW" altLang="en-US" sz="6000" b="1" dirty="0">
                <a:solidFill>
                  <a:srgbClr val="C00000"/>
                </a:solidFill>
                <a:ea typeface="標楷體" pitchFamily="65" charset="-120"/>
              </a:rPr>
            </a:br>
            <a:r>
              <a:rPr lang="en-US" altLang="zh-TW" sz="6000" b="1" dirty="0">
                <a:solidFill>
                  <a:srgbClr val="C00000"/>
                </a:solidFill>
                <a:ea typeface="標楷體" pitchFamily="65" charset="-120"/>
              </a:rPr>
              <a:t>(Question Answering and Dialogue Systems)</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Tree>
    <p:extLst>
      <p:ext uri="{BB962C8B-B14F-4D97-AF65-F5344CB8AC3E}">
        <p14:creationId xmlns:p14="http://schemas.microsoft.com/office/powerpoint/2010/main" val="1950967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971600" y="6453336"/>
            <a:ext cx="7488832" cy="432048"/>
          </a:xfrm>
        </p:spPr>
        <p:txBody>
          <a:bodyPr>
            <a:noAutofit/>
          </a:bodyPr>
          <a:lstStyle/>
          <a:p>
            <a:r>
              <a:rPr lang="en-US" altLang="zh-TW" sz="1800" dirty="0"/>
              <a:t>NTCIR-9 Workshop, December 6-9, 2011, Tokyo, Japan</a:t>
            </a:r>
          </a:p>
        </p:txBody>
      </p:sp>
      <p:sp>
        <p:nvSpPr>
          <p:cNvPr id="12" name="副標題 2"/>
          <p:cNvSpPr txBox="1">
            <a:spLocks/>
          </p:cNvSpPr>
          <p:nvPr/>
        </p:nvSpPr>
        <p:spPr>
          <a:xfrm>
            <a:off x="2195736" y="6165304"/>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2"/>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4" descr="http://mail.tku.edu.tw/myday/images/Myday_Photo.jpg"/>
          <p:cNvPicPr>
            <a:picLocks noChangeAspect="1" noChangeArrowheads="1"/>
          </p:cNvPicPr>
          <p:nvPr/>
        </p:nvPicPr>
        <p:blipFill>
          <a:blip r:embed="rId3" cstate="print"/>
          <a:srcRect l="10527" t="1544" r="10527" b="25148"/>
          <a:stretch>
            <a:fillRect/>
          </a:stretch>
        </p:blipFill>
        <p:spPr bwMode="auto">
          <a:xfrm>
            <a:off x="3059833" y="3933056"/>
            <a:ext cx="1512168" cy="1872208"/>
          </a:xfrm>
          <a:prstGeom prst="rect">
            <a:avLst/>
          </a:prstGeom>
          <a:noFill/>
        </p:spPr>
      </p:pic>
      <p:sp>
        <p:nvSpPr>
          <p:cNvPr id="14" name="副標題 2"/>
          <p:cNvSpPr txBox="1">
            <a:spLocks/>
          </p:cNvSpPr>
          <p:nvPr/>
        </p:nvSpPr>
        <p:spPr>
          <a:xfrm>
            <a:off x="395536" y="2780928"/>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sp>
        <p:nvSpPr>
          <p:cNvPr id="18" name="副標題 2"/>
          <p:cNvSpPr txBox="1">
            <a:spLocks/>
          </p:cNvSpPr>
          <p:nvPr/>
        </p:nvSpPr>
        <p:spPr>
          <a:xfrm>
            <a:off x="4788025" y="5805264"/>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pic>
        <p:nvPicPr>
          <p:cNvPr id="22" name="Picture 10"/>
          <p:cNvPicPr>
            <a:picLocks noChangeAspect="1" noChangeArrowheads="1"/>
          </p:cNvPicPr>
          <p:nvPr/>
        </p:nvPicPr>
        <p:blipFill>
          <a:blip r:embed="rId4" cstate="print"/>
          <a:srcRect/>
          <a:stretch>
            <a:fillRect/>
          </a:stretch>
        </p:blipFill>
        <p:spPr bwMode="auto">
          <a:xfrm>
            <a:off x="4860033" y="3933056"/>
            <a:ext cx="1484855" cy="1872208"/>
          </a:xfrm>
          <a:prstGeom prst="rect">
            <a:avLst/>
          </a:prstGeom>
          <a:noFill/>
          <a:ln w="9525">
            <a:noFill/>
            <a:miter lim="800000"/>
            <a:headEnd/>
            <a:tailEnd/>
          </a:ln>
        </p:spPr>
      </p:pic>
      <p:sp>
        <p:nvSpPr>
          <p:cNvPr id="23" name="副標題 2"/>
          <p:cNvSpPr txBox="1">
            <a:spLocks/>
          </p:cNvSpPr>
          <p:nvPr/>
        </p:nvSpPr>
        <p:spPr>
          <a:xfrm>
            <a:off x="2987824" y="5805264"/>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標題 1"/>
          <p:cNvSpPr txBox="1">
            <a:spLocks/>
          </p:cNvSpPr>
          <p:nvPr/>
        </p:nvSpPr>
        <p:spPr bwMode="auto">
          <a:xfrm>
            <a:off x="467544" y="908720"/>
            <a:ext cx="8424936"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0" lang="en-US" altLang="zh-TW" sz="3800" dirty="0">
                <a:solidFill>
                  <a:schemeClr val="accent1">
                    <a:lumMod val="75000"/>
                  </a:schemeClr>
                </a:solidFill>
              </a:rPr>
              <a:t>IMTKU Textual Entailment System for </a:t>
            </a:r>
            <a:br>
              <a:rPr kumimoji="0" lang="en-US" altLang="zh-TW" sz="3800" dirty="0">
                <a:solidFill>
                  <a:schemeClr val="accent1">
                    <a:lumMod val="75000"/>
                  </a:schemeClr>
                </a:solidFill>
              </a:rPr>
            </a:br>
            <a:r>
              <a:rPr kumimoji="0" lang="en-US" altLang="zh-TW" sz="3800" dirty="0">
                <a:solidFill>
                  <a:schemeClr val="accent1">
                    <a:lumMod val="75000"/>
                  </a:schemeClr>
                </a:solidFill>
              </a:rPr>
              <a:t>Recognizing Inference in Text </a:t>
            </a:r>
            <a:br>
              <a:rPr kumimoji="0" lang="en-US" altLang="zh-TW" sz="3800" dirty="0">
                <a:solidFill>
                  <a:schemeClr val="accent1">
                    <a:lumMod val="75000"/>
                  </a:schemeClr>
                </a:solidFill>
              </a:rPr>
            </a:br>
            <a:r>
              <a:rPr kumimoji="0" lang="en-US" altLang="zh-TW" sz="3800" dirty="0">
                <a:solidFill>
                  <a:schemeClr val="accent1">
                    <a:lumMod val="75000"/>
                  </a:schemeClr>
                </a:solidFill>
              </a:rPr>
              <a:t>at </a:t>
            </a:r>
            <a:r>
              <a:rPr kumimoji="0" lang="en-US" altLang="zh-TW" sz="3800" dirty="0">
                <a:solidFill>
                  <a:srgbClr val="C00000"/>
                </a:solidFill>
              </a:rPr>
              <a:t>NTCIR-9</a:t>
            </a:r>
            <a:r>
              <a:rPr kumimoji="0" lang="en-US" altLang="zh-TW" sz="3800" dirty="0">
                <a:solidFill>
                  <a:schemeClr val="accent1">
                    <a:lumMod val="75000"/>
                  </a:schemeClr>
                </a:solidFill>
              </a:rPr>
              <a:t> RITE</a:t>
            </a:r>
            <a:endParaRPr kumimoji="0" lang="zh-TW" altLang="en-US" sz="8000" dirty="0">
              <a:solidFill>
                <a:srgbClr val="C00000"/>
              </a:solidFill>
            </a:endParaRPr>
          </a:p>
        </p:txBody>
      </p:sp>
      <p:pic>
        <p:nvPicPr>
          <p:cNvPr id="25" name="Picture 5" descr="C:\Users\myday\Downloads\TKU-logo-12cm.jpg"/>
          <p:cNvPicPr>
            <a:picLocks noChangeAspect="1" noChangeArrowheads="1"/>
          </p:cNvPicPr>
          <p:nvPr/>
        </p:nvPicPr>
        <p:blipFill>
          <a:blip r:embed="rId5" cstate="print"/>
          <a:srcRect/>
          <a:stretch>
            <a:fillRect/>
          </a:stretch>
        </p:blipFill>
        <p:spPr bwMode="auto">
          <a:xfrm>
            <a:off x="6864044" y="72008"/>
            <a:ext cx="768036" cy="764704"/>
          </a:xfrm>
          <a:prstGeom prst="rect">
            <a:avLst/>
          </a:prstGeom>
          <a:noFill/>
          <a:ln w="9525">
            <a:noFill/>
            <a:miter lim="800000"/>
            <a:headEnd/>
            <a:tailEnd/>
          </a:ln>
        </p:spPr>
      </p:pic>
      <p:sp>
        <p:nvSpPr>
          <p:cNvPr id="26"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27"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8"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29"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31" name="Picture 6" descr="C:\Users\myday\Downloads\TKU-title15cm.jpg"/>
          <p:cNvPicPr>
            <a:picLocks noChangeAspect="1" noChangeArrowheads="1"/>
          </p:cNvPicPr>
          <p:nvPr/>
        </p:nvPicPr>
        <p:blipFill>
          <a:blip r:embed="rId6" cstate="print"/>
          <a:srcRect/>
          <a:stretch>
            <a:fillRect/>
          </a:stretch>
        </p:blipFill>
        <p:spPr bwMode="auto">
          <a:xfrm>
            <a:off x="531607" y="467254"/>
            <a:ext cx="1997595" cy="526129"/>
          </a:xfrm>
          <a:prstGeom prst="rect">
            <a:avLst/>
          </a:prstGeom>
          <a:noFill/>
          <a:ln w="9525">
            <a:noFill/>
            <a:miter lim="800000"/>
            <a:headEnd/>
            <a:tailEnd/>
          </a:ln>
        </p:spPr>
      </p:pic>
      <p:sp>
        <p:nvSpPr>
          <p:cNvPr id="3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3" name="矩形 3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2011</a:t>
            </a:r>
            <a:endParaRPr lang="zh-TW" altLang="en-US" sz="6000" b="1" dirty="0">
              <a:solidFill>
                <a:srgbClr val="C00000"/>
              </a:solidFill>
            </a:endParaRPr>
          </a:p>
        </p:txBody>
      </p:sp>
    </p:spTree>
    <p:extLst>
      <p:ext uri="{BB962C8B-B14F-4D97-AF65-F5344CB8AC3E}">
        <p14:creationId xmlns:p14="http://schemas.microsoft.com/office/powerpoint/2010/main" val="223164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4"/>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eaLnBrk="1" hangingPunct="1">
              <a:spcBef>
                <a:spcPct val="0"/>
              </a:spcBef>
              <a:buFontTx/>
              <a:buNone/>
            </a:pPr>
            <a:fld id="{D2B16B09-038F-44F4-8EB4-975A60D8103E}" type="slidenum">
              <a:rPr lang="zh-TW" altLang="en-US" sz="1200" smtClean="0">
                <a:solidFill>
                  <a:srgbClr val="898989"/>
                </a:solidFill>
              </a:rPr>
              <a:pPr eaLnBrk="1" hangingPunct="1">
                <a:spcBef>
                  <a:spcPct val="0"/>
                </a:spcBef>
                <a:buFontTx/>
                <a:buNone/>
              </a:pPr>
              <a:t>100</a:t>
            </a:fld>
            <a:endParaRPr lang="zh-TW" altLang="en-US" sz="1200">
              <a:solidFill>
                <a:srgbClr val="898989"/>
              </a:solidFill>
            </a:endParaRPr>
          </a:p>
        </p:txBody>
      </p:sp>
      <p:sp>
        <p:nvSpPr>
          <p:cNvPr id="13" name="副標題 2"/>
          <p:cNvSpPr txBox="1">
            <a:spLocks/>
          </p:cNvSpPr>
          <p:nvPr/>
        </p:nvSpPr>
        <p:spPr bwMode="auto">
          <a:xfrm>
            <a:off x="468313" y="4176713"/>
            <a:ext cx="820737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lnSpc>
                <a:spcPct val="80000"/>
              </a:lnSpc>
              <a:buFont typeface="Arial" charset="0"/>
              <a:buNone/>
            </a:pPr>
            <a:r>
              <a:rPr kumimoji="0" lang="en-US" altLang="zh-TW" sz="2400" b="1" dirty="0">
                <a:solidFill>
                  <a:srgbClr val="898989"/>
                </a:solidFill>
                <a:cs typeface="Calibri" panose="020F0502020204030204" pitchFamily="34" charset="0"/>
                <a:hlinkClick r:id="rId3"/>
              </a:rPr>
              <a:t>Min-</a:t>
            </a:r>
            <a:r>
              <a:rPr kumimoji="0" lang="en-US" altLang="zh-TW" sz="2400" b="1" dirty="0" err="1">
                <a:solidFill>
                  <a:srgbClr val="898989"/>
                </a:solidFill>
                <a:cs typeface="Calibri" panose="020F0502020204030204" pitchFamily="34" charset="0"/>
                <a:hlinkClick r:id="rId3"/>
              </a:rPr>
              <a:t>Yuh</a:t>
            </a:r>
            <a:r>
              <a:rPr kumimoji="0" lang="en-US" altLang="zh-TW" sz="2400" b="1" dirty="0">
                <a:solidFill>
                  <a:srgbClr val="898989"/>
                </a:solidFill>
                <a:cs typeface="Calibri" panose="020F0502020204030204" pitchFamily="34" charset="0"/>
                <a:hlinkClick r:id="rId3"/>
              </a:rPr>
              <a:t> Day</a:t>
            </a:r>
            <a:endParaRPr kumimoji="0" lang="en-US" altLang="zh-TW" sz="2400" b="1" dirty="0">
              <a:solidFill>
                <a:srgbClr val="898989"/>
              </a:solidFill>
              <a:cs typeface="Calibri" panose="020F0502020204030204" pitchFamily="34" charset="0"/>
            </a:endParaRPr>
          </a:p>
          <a:p>
            <a:pPr algn="ctr" eaLnBrk="1" hangingPunct="1">
              <a:lnSpc>
                <a:spcPct val="80000"/>
              </a:lnSpc>
              <a:buFont typeface="Arial" charset="0"/>
              <a:buNone/>
            </a:pPr>
            <a:r>
              <a:rPr kumimoji="0" lang="zh-TW" altLang="en-US" sz="2400" b="1" dirty="0">
                <a:solidFill>
                  <a:srgbClr val="898989"/>
                </a:solidFill>
                <a:latin typeface="標楷體" pitchFamily="65" charset="-120"/>
                <a:ea typeface="標楷體" pitchFamily="65" charset="-120"/>
                <a:hlinkClick r:id="rId4"/>
              </a:rPr>
              <a:t>戴敏育</a:t>
            </a:r>
            <a:endParaRPr kumimoji="0" lang="en-US" altLang="zh-TW" sz="2400" b="1" dirty="0">
              <a:latin typeface="標楷體" pitchFamily="65" charset="-120"/>
              <a:cs typeface="Times New Roman" pitchFamily="18" charset="0"/>
            </a:endParaRPr>
          </a:p>
          <a:p>
            <a:pPr algn="ctr" eaLnBrk="1" hangingPunct="1">
              <a:lnSpc>
                <a:spcPct val="80000"/>
              </a:lnSpc>
              <a:buNone/>
            </a:pPr>
            <a:r>
              <a:rPr kumimoji="0" lang="en-US" altLang="zh-TW" sz="2400" b="1" dirty="0">
                <a:solidFill>
                  <a:schemeClr val="tx2"/>
                </a:solidFill>
                <a:cs typeface="Calibri" panose="020F0502020204030204" pitchFamily="34" charset="0"/>
              </a:rPr>
              <a:t>Associate Professor</a:t>
            </a:r>
          </a:p>
          <a:p>
            <a:pPr algn="ctr" eaLnBrk="1" hangingPunct="1">
              <a:lnSpc>
                <a:spcPct val="80000"/>
              </a:lnSpc>
              <a:buFont typeface="Arial" charset="0"/>
              <a:buNone/>
            </a:pPr>
            <a:r>
              <a:rPr kumimoji="0" lang="zh-TW" altLang="en-US" sz="2400" b="1" dirty="0">
                <a:solidFill>
                  <a:schemeClr val="tx2"/>
                </a:solidFill>
                <a:latin typeface="標楷體" pitchFamily="65" charset="-120"/>
                <a:ea typeface="標楷體" pitchFamily="65" charset="-120"/>
              </a:rPr>
              <a:t>副教授</a:t>
            </a:r>
            <a:endParaRPr kumimoji="0" lang="en-US" altLang="zh-TW" sz="2400" b="1" dirty="0">
              <a:solidFill>
                <a:schemeClr val="tx2"/>
              </a:solidFill>
              <a:latin typeface="標楷體" pitchFamily="65" charset="-120"/>
              <a:cs typeface="Times New Roman" pitchFamily="18" charset="0"/>
            </a:endParaRPr>
          </a:p>
          <a:p>
            <a:pPr algn="ctr" eaLnBrk="1" hangingPunct="1">
              <a:lnSpc>
                <a:spcPct val="80000"/>
              </a:lnSpc>
              <a:buNone/>
            </a:pPr>
            <a:r>
              <a:rPr lang="en-US" sz="2000" b="1" dirty="0">
                <a:latin typeface="Times New Roman" panose="02020603050405020304" pitchFamily="18" charset="0"/>
                <a:cs typeface="Times New Roman" panose="02020603050405020304" pitchFamily="18" charset="0"/>
                <a:hlinkClick r:id="rId5"/>
              </a:rPr>
              <a:t>Institute of Information Management</a:t>
            </a:r>
            <a:r>
              <a:rPr lang="en-US"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hlinkClick r:id="rId6"/>
              </a:rPr>
              <a:t>National Taipei University</a:t>
            </a:r>
            <a:endParaRPr kumimoji="0" lang="en-US" altLang="zh-TW" sz="2000" b="1" dirty="0">
              <a:solidFill>
                <a:srgbClr val="898989"/>
              </a:solidFill>
              <a:latin typeface="Times New Roman" panose="02020603050405020304" pitchFamily="18" charset="0"/>
              <a:cs typeface="Times New Roman" pitchFamily="18" charset="0"/>
            </a:endParaRPr>
          </a:p>
          <a:p>
            <a:pPr algn="ctr" eaLnBrk="1" hangingPunct="1">
              <a:lnSpc>
                <a:spcPct val="80000"/>
              </a:lnSpc>
              <a:buNone/>
            </a:pP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6"/>
              </a:rPr>
              <a:t>國立臺北大學</a:t>
            </a:r>
            <a:r>
              <a:rPr lang="zh-TW" altLang="en-US" sz="2400" b="1" dirty="0">
                <a:latin typeface="DFKai-SB" panose="03000509000000000000" pitchFamily="49" charset="-120"/>
                <a:ea typeface="DFKai-SB" panose="03000509000000000000" pitchFamily="49" charset="-120"/>
                <a:cs typeface="DFKai-SB" panose="03000509000000000000" pitchFamily="49" charset="-120"/>
              </a:rPr>
              <a:t> </a:t>
            </a:r>
            <a:r>
              <a:rPr lang="zh-TW" altLang="en-US" sz="2400" b="1" dirty="0">
                <a:latin typeface="DFKai-SB" panose="03000509000000000000" pitchFamily="49" charset="-120"/>
                <a:ea typeface="DFKai-SB" panose="03000509000000000000" pitchFamily="49" charset="-120"/>
                <a:cs typeface="DFKai-SB" panose="03000509000000000000" pitchFamily="49" charset="-120"/>
                <a:hlinkClick r:id="rId7"/>
              </a:rPr>
              <a:t>資訊管理研究所</a:t>
            </a:r>
            <a:endParaRPr kumimoji="0" lang="en-US" altLang="zh-TW" sz="2400" b="1" dirty="0">
              <a:solidFill>
                <a:srgbClr val="898989"/>
              </a:solidFill>
              <a:latin typeface="DFKai-SB" panose="03000509000000000000" pitchFamily="49" charset="-120"/>
              <a:ea typeface="DFKai-SB" panose="03000509000000000000" pitchFamily="49" charset="-120"/>
              <a:cs typeface="DFKai-SB" panose="03000509000000000000" pitchFamily="49" charset="-120"/>
            </a:endParaRPr>
          </a:p>
          <a:p>
            <a:pPr algn="ctr" eaLnBrk="1" hangingPunct="1">
              <a:lnSpc>
                <a:spcPct val="80000"/>
              </a:lnSpc>
              <a:buFont typeface="Arial" charset="0"/>
              <a:buNone/>
            </a:pPr>
            <a:endParaRPr kumimoji="0" lang="en-US" altLang="zh-TW" sz="900" b="1" dirty="0">
              <a:solidFill>
                <a:srgbClr val="898989"/>
              </a:solidFill>
              <a:cs typeface="Times New Roman" pitchFamily="18" charset="0"/>
              <a:hlinkClick r:id="rId8"/>
            </a:endParaRPr>
          </a:p>
          <a:p>
            <a:pPr algn="ctr" eaLnBrk="1" hangingPunct="1">
              <a:lnSpc>
                <a:spcPct val="80000"/>
              </a:lnSpc>
              <a:buNone/>
            </a:pPr>
            <a:r>
              <a:rPr lang="en-US" sz="1200" dirty="0">
                <a:latin typeface="Arial" panose="020B0604020202020204" pitchFamily="34" charset="0"/>
                <a:cs typeface="Arial" panose="020B0604020202020204" pitchFamily="34" charset="0"/>
                <a:hlinkClick r:id="rId9"/>
              </a:rPr>
              <a:t>https://web.ntpu.edu.tw/~myday</a:t>
            </a:r>
            <a:endParaRPr lang="en-US" sz="1200" dirty="0">
              <a:latin typeface="Arial" panose="020B0604020202020204" pitchFamily="34" charset="0"/>
              <a:cs typeface="Arial" panose="020B0604020202020204" pitchFamily="34" charset="0"/>
            </a:endParaRPr>
          </a:p>
          <a:p>
            <a:pPr algn="ctr" eaLnBrk="1" hangingPunct="1">
              <a:lnSpc>
                <a:spcPct val="80000"/>
              </a:lnSpc>
              <a:buNone/>
            </a:pPr>
            <a:r>
              <a:rPr kumimoji="0" lang="en-US" altLang="zh-TW" sz="1200" b="1" dirty="0">
                <a:solidFill>
                  <a:srgbClr val="898989"/>
                </a:solidFill>
                <a:cs typeface="Times New Roman" pitchFamily="18" charset="0"/>
              </a:rPr>
              <a:t>2020-10-23</a:t>
            </a:r>
            <a:endParaRPr kumimoji="0" lang="zh-TW" altLang="en-US" sz="2500" b="1" dirty="0">
              <a:solidFill>
                <a:srgbClr val="898989"/>
              </a:solidFill>
              <a:ea typeface="標楷體" pitchFamily="65" charset="-120"/>
            </a:endParaRPr>
          </a:p>
        </p:txBody>
      </p:sp>
      <p:pic>
        <p:nvPicPr>
          <p:cNvPr id="14" name="Picture 4" descr="http://mail.tku.edu.tw/myday/images/Myday_Photo.jpg"/>
          <p:cNvPicPr>
            <a:picLocks noChangeAspect="1" noChangeArrowheads="1"/>
          </p:cNvPicPr>
          <p:nvPr/>
        </p:nvPicPr>
        <p:blipFill>
          <a:blip r:embed="rId10">
            <a:extLst>
              <a:ext uri="{28A0092B-C50C-407E-A947-70E740481C1C}">
                <a14:useLocalDpi xmlns:a14="http://schemas.microsoft.com/office/drawing/2010/main" val="0"/>
              </a:ext>
            </a:extLst>
          </a:blip>
          <a:srcRect l="10527" t="1544" r="10527" b="25148"/>
          <a:stretch>
            <a:fillRect/>
          </a:stretch>
        </p:blipFill>
        <p:spPr bwMode="auto">
          <a:xfrm>
            <a:off x="2051050" y="4221163"/>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6CBFA1A4-AC60-1C47-BA18-7524ED7AA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75538" y="44624"/>
            <a:ext cx="962066" cy="620688"/>
          </a:xfrm>
          <a:prstGeom prst="rect">
            <a:avLst/>
          </a:prstGeom>
        </p:spPr>
      </p:pic>
      <p:pic>
        <p:nvPicPr>
          <p:cNvPr id="23" name="Picture 22">
            <a:extLst>
              <a:ext uri="{FF2B5EF4-FFF2-40B4-BE49-F238E27FC236}">
                <a16:creationId xmlns:a16="http://schemas.microsoft.com/office/drawing/2014/main" id="{2D2BED8B-FC41-4348-9A46-5D09945BBE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74430" y="718301"/>
            <a:ext cx="964282" cy="235043"/>
          </a:xfrm>
          <a:prstGeom prst="rect">
            <a:avLst/>
          </a:prstGeom>
        </p:spPr>
      </p:pic>
      <p:sp>
        <p:nvSpPr>
          <p:cNvPr id="8" name="標題 1">
            <a:extLst>
              <a:ext uri="{FF2B5EF4-FFF2-40B4-BE49-F238E27FC236}">
                <a16:creationId xmlns:a16="http://schemas.microsoft.com/office/drawing/2014/main" id="{60129211-7EC0-1D4D-B71B-C3899EE69029}"/>
              </a:ext>
            </a:extLst>
          </p:cNvPr>
          <p:cNvSpPr txBox="1">
            <a:spLocks/>
          </p:cNvSpPr>
          <p:nvPr/>
        </p:nvSpPr>
        <p:spPr bwMode="auto">
          <a:xfrm>
            <a:off x="179512" y="1116083"/>
            <a:ext cx="8784976" cy="27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pitchFamily="18" charset="-120"/>
              </a:defRPr>
            </a:lvl9pPr>
          </a:lstStyle>
          <a:p>
            <a:pPr algn="ctr" eaLnBrk="1" hangingPunct="1">
              <a:spcBef>
                <a:spcPct val="0"/>
              </a:spcBef>
              <a:buFontTx/>
              <a:buNone/>
            </a:pPr>
            <a:r>
              <a:rPr lang="zh-TW" altLang="en-US" sz="6000" b="1" dirty="0">
                <a:solidFill>
                  <a:srgbClr val="C00000"/>
                </a:solidFill>
                <a:ea typeface="標楷體" pitchFamily="65" charset="-120"/>
              </a:rPr>
              <a:t>問答系統與對話系統 </a:t>
            </a:r>
            <a:br>
              <a:rPr lang="zh-TW" altLang="en-US" sz="6000" b="1" dirty="0">
                <a:solidFill>
                  <a:srgbClr val="C00000"/>
                </a:solidFill>
                <a:ea typeface="標楷體" pitchFamily="65" charset="-120"/>
              </a:rPr>
            </a:br>
            <a:r>
              <a:rPr lang="en-US" altLang="zh-TW" sz="6000" b="1" dirty="0">
                <a:solidFill>
                  <a:srgbClr val="C00000"/>
                </a:solidFill>
                <a:ea typeface="標楷體" pitchFamily="65" charset="-120"/>
              </a:rPr>
              <a:t>(Question Answering and Dialogue Systems)</a:t>
            </a:r>
          </a:p>
        </p:txBody>
      </p:sp>
      <p:pic>
        <p:nvPicPr>
          <p:cNvPr id="9" name="Picture 8">
            <a:extLst>
              <a:ext uri="{FF2B5EF4-FFF2-40B4-BE49-F238E27FC236}">
                <a16:creationId xmlns:a16="http://schemas.microsoft.com/office/drawing/2014/main" id="{49D48353-D925-F443-9DDC-E182DE95B529}"/>
              </a:ext>
            </a:extLst>
          </p:cNvPr>
          <p:cNvPicPr>
            <a:picLocks noChangeAspect="1"/>
          </p:cNvPicPr>
          <p:nvPr/>
        </p:nvPicPr>
        <p:blipFill>
          <a:blip r:embed="rId13"/>
          <a:stretch>
            <a:fillRect/>
          </a:stretch>
        </p:blipFill>
        <p:spPr>
          <a:xfrm>
            <a:off x="8244408" y="6021288"/>
            <a:ext cx="791692" cy="791692"/>
          </a:xfrm>
          <a:prstGeom prst="rect">
            <a:avLst/>
          </a:prstGeom>
        </p:spPr>
      </p:pic>
      <p:sp>
        <p:nvSpPr>
          <p:cNvPr id="10" name="Title 1">
            <a:extLst>
              <a:ext uri="{FF2B5EF4-FFF2-40B4-BE49-F238E27FC236}">
                <a16:creationId xmlns:a16="http://schemas.microsoft.com/office/drawing/2014/main" id="{C9753113-C592-D44B-9A5C-C6E2F35BF640}"/>
              </a:ext>
            </a:extLst>
          </p:cNvPr>
          <p:cNvSpPr txBox="1">
            <a:spLocks/>
          </p:cNvSpPr>
          <p:nvPr/>
        </p:nvSpPr>
        <p:spPr bwMode="auto">
          <a:xfrm>
            <a:off x="2413501" y="37033"/>
            <a:ext cx="4390747" cy="871687"/>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r>
              <a:rPr kumimoji="1" lang="en-US" altLang="en-US" sz="7200" dirty="0">
                <a:solidFill>
                  <a:srgbClr val="FF0000"/>
                </a:solidFill>
                <a:latin typeface="Calibri" charset="0"/>
                <a:ea typeface="Calibri" charset="0"/>
                <a:cs typeface="Calibri" charset="0"/>
              </a:rPr>
              <a:t>Q &amp; A</a:t>
            </a:r>
          </a:p>
        </p:txBody>
      </p:sp>
    </p:spTree>
    <p:extLst>
      <p:ext uri="{BB962C8B-B14F-4D97-AF65-F5344CB8AC3E}">
        <p14:creationId xmlns:p14="http://schemas.microsoft.com/office/powerpoint/2010/main" val="144372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7544" y="908720"/>
            <a:ext cx="8424936" cy="1944215"/>
          </a:xfrm>
        </p:spPr>
        <p:txBody>
          <a:bodyPr>
            <a:normAutofit/>
          </a:bodyPr>
          <a:lstStyle/>
          <a:p>
            <a:r>
              <a:rPr lang="en-US" altLang="zh-TW" sz="3800" b="1" dirty="0">
                <a:solidFill>
                  <a:schemeClr val="accent1">
                    <a:lumMod val="75000"/>
                  </a:schemeClr>
                </a:solidFill>
              </a:rPr>
              <a:t>IMTKU Textual Entailment System for </a:t>
            </a:r>
            <a:br>
              <a:rPr lang="en-US" altLang="zh-TW" sz="3800" b="1" dirty="0">
                <a:solidFill>
                  <a:schemeClr val="accent1">
                    <a:lumMod val="75000"/>
                  </a:schemeClr>
                </a:solidFill>
              </a:rPr>
            </a:br>
            <a:r>
              <a:rPr lang="en-US" altLang="zh-TW" sz="3800" b="1" dirty="0">
                <a:solidFill>
                  <a:schemeClr val="accent1">
                    <a:lumMod val="75000"/>
                  </a:schemeClr>
                </a:solidFill>
              </a:rPr>
              <a:t>Recognizing Inference in Text </a:t>
            </a:r>
            <a:br>
              <a:rPr lang="en-US" altLang="zh-TW" sz="3800" b="1" dirty="0">
                <a:solidFill>
                  <a:schemeClr val="accent1">
                    <a:lumMod val="75000"/>
                  </a:schemeClr>
                </a:solidFill>
              </a:rPr>
            </a:br>
            <a:r>
              <a:rPr lang="en-US" altLang="zh-TW" sz="3800" b="1" dirty="0">
                <a:solidFill>
                  <a:schemeClr val="accent1">
                    <a:lumMod val="75000"/>
                  </a:schemeClr>
                </a:solidFill>
              </a:rPr>
              <a:t>at </a:t>
            </a:r>
            <a:r>
              <a:rPr lang="en-US" altLang="zh-TW" sz="3800" b="1" dirty="0">
                <a:solidFill>
                  <a:srgbClr val="C00000"/>
                </a:solidFill>
              </a:rPr>
              <a:t>NTCIR-10</a:t>
            </a:r>
            <a:r>
              <a:rPr lang="en-US" altLang="zh-TW" sz="3800" b="1" dirty="0">
                <a:solidFill>
                  <a:schemeClr val="accent1">
                    <a:lumMod val="75000"/>
                  </a:schemeClr>
                </a:solidFill>
              </a:rPr>
              <a:t> RITE-2</a:t>
            </a:r>
            <a:endParaRPr lang="zh-TW" altLang="en-US" sz="8000" b="1" dirty="0">
              <a:solidFill>
                <a:srgbClr val="C00000"/>
              </a:solidFill>
            </a:endParaRPr>
          </a:p>
        </p:txBody>
      </p:sp>
      <p:pic>
        <p:nvPicPr>
          <p:cNvPr id="8" name="Picture 5" descr="C:\Users\myday\Downloads\TKU-logo-12cm.jpg"/>
          <p:cNvPicPr>
            <a:picLocks noChangeAspect="1" noChangeArrowheads="1"/>
          </p:cNvPicPr>
          <p:nvPr/>
        </p:nvPicPr>
        <p:blipFill>
          <a:blip r:embed="rId2" cstate="print"/>
          <a:srcRect/>
          <a:stretch>
            <a:fillRect/>
          </a:stretch>
        </p:blipFill>
        <p:spPr bwMode="auto">
          <a:xfrm>
            <a:off x="6864044" y="72008"/>
            <a:ext cx="768036" cy="764704"/>
          </a:xfrm>
          <a:prstGeom prst="rect">
            <a:avLst/>
          </a:prstGeom>
          <a:noFill/>
          <a:ln w="9525">
            <a:noFill/>
            <a:miter lim="800000"/>
            <a:headEnd/>
            <a:tailEnd/>
          </a:ln>
        </p:spPr>
      </p:pic>
      <p:sp>
        <p:nvSpPr>
          <p:cNvPr id="10" name="文字方塊 14"/>
          <p:cNvSpPr txBox="1">
            <a:spLocks noChangeArrowheads="1"/>
          </p:cNvSpPr>
          <p:nvPr/>
        </p:nvSpPr>
        <p:spPr bwMode="auto">
          <a:xfrm>
            <a:off x="7632080" y="42391"/>
            <a:ext cx="1476424" cy="830997"/>
          </a:xfrm>
          <a:prstGeom prst="rect">
            <a:avLst/>
          </a:prstGeom>
          <a:noFill/>
          <a:ln w="9525">
            <a:noFill/>
            <a:miter lim="800000"/>
            <a:headEnd/>
            <a:tailEnd/>
          </a:ln>
        </p:spPr>
        <p:txBody>
          <a:bodyPr wrap="square">
            <a:spAutoFit/>
          </a:bodyPr>
          <a:lstStyle/>
          <a:p>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a:t>
            </a:r>
            <a:br>
              <a:rPr kumimoji="0" lang="en-US" altLang="zh-TW" sz="2400" b="1" dirty="0">
                <a:solidFill>
                  <a:srgbClr val="FF0000"/>
                </a:solidFill>
                <a:latin typeface="Calibri" pitchFamily="34" charset="0"/>
              </a:rPr>
            </a:br>
            <a:r>
              <a:rPr kumimoji="0" lang="en-US" altLang="zh-TW" sz="2400" b="1" dirty="0">
                <a:solidFill>
                  <a:srgbClr val="FF0000"/>
                </a:solidFill>
                <a:latin typeface="Calibri" pitchFamily="34" charset="0"/>
              </a:rPr>
              <a:t>University</a:t>
            </a:r>
            <a:endParaRPr kumimoji="0" lang="zh-TW" altLang="en-US" sz="2400" b="1" dirty="0">
              <a:solidFill>
                <a:srgbClr val="FF0000"/>
              </a:solidFill>
              <a:latin typeface="Calibri" pitchFamily="34" charset="0"/>
            </a:endParaRPr>
          </a:p>
        </p:txBody>
      </p:sp>
      <p:sp>
        <p:nvSpPr>
          <p:cNvPr id="15" name="副標題 2"/>
          <p:cNvSpPr txBox="1">
            <a:spLocks/>
          </p:cNvSpPr>
          <p:nvPr/>
        </p:nvSpPr>
        <p:spPr>
          <a:xfrm>
            <a:off x="2195736" y="6381328"/>
            <a:ext cx="5112568" cy="288032"/>
          </a:xfrm>
          <a:prstGeom prst="rect">
            <a:avLst/>
          </a:prstGeom>
        </p:spPr>
        <p:txBody>
          <a:bodyPr vert="horz" lIns="91440" tIns="45720" rIns="91440" bIns="45720" rtlCol="0">
            <a:normAutofit fontScale="70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hlinkClick r:id="rId3"/>
              </a:rPr>
              <a:t>myday@mail.tku.edu.tw</a:t>
            </a:r>
            <a:endParaRPr kumimoji="0" lang="en-US" altLang="zh-TW"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6" name="副標題 2"/>
          <p:cNvSpPr txBox="1">
            <a:spLocks/>
          </p:cNvSpPr>
          <p:nvPr/>
        </p:nvSpPr>
        <p:spPr>
          <a:xfrm>
            <a:off x="2483768" y="6597352"/>
            <a:ext cx="4752528" cy="2606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NTCIR-10 Conference, June 18-21, 2013, Tokyo, Japan</a:t>
            </a:r>
          </a:p>
        </p:txBody>
      </p:sp>
      <p:pic>
        <p:nvPicPr>
          <p:cNvPr id="13" name="Picture 4" descr="http://mail.tku.edu.tw/myday/images/Myday_Photo.jpg"/>
          <p:cNvPicPr>
            <a:picLocks noChangeAspect="1" noChangeArrowheads="1"/>
          </p:cNvPicPr>
          <p:nvPr/>
        </p:nvPicPr>
        <p:blipFill>
          <a:blip r:embed="rId4" cstate="print"/>
          <a:srcRect l="10527" t="1544" r="10527" b="25148"/>
          <a:stretch>
            <a:fillRect/>
          </a:stretch>
        </p:blipFill>
        <p:spPr bwMode="auto">
          <a:xfrm>
            <a:off x="251520" y="4149080"/>
            <a:ext cx="1512168" cy="1872208"/>
          </a:xfrm>
          <a:prstGeom prst="rect">
            <a:avLst/>
          </a:prstGeom>
          <a:noFill/>
        </p:spPr>
      </p:pic>
      <p:sp>
        <p:nvSpPr>
          <p:cNvPr id="35842" name="AutoShape 2"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4" name="AutoShape 4"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35846" name="AutoShape 6" descr="http://rite.im.tku.edu.tw/img/tu.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sp>
        <p:nvSpPr>
          <p:cNvPr id="17" name="副標題 2"/>
          <p:cNvSpPr txBox="1">
            <a:spLocks/>
          </p:cNvSpPr>
          <p:nvPr/>
        </p:nvSpPr>
        <p:spPr>
          <a:xfrm>
            <a:off x="395536" y="2996952"/>
            <a:ext cx="8496944" cy="1008112"/>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800" b="1" i="0" u="none" strike="noStrike" kern="1200" cap="none" spc="0" normalizeH="0" baseline="0" noProof="0" dirty="0">
                <a:ln>
                  <a:noFill/>
                </a:ln>
                <a:effectLst/>
                <a:uLnTx/>
                <a:uFillTx/>
                <a:latin typeface="+mn-lt"/>
                <a:ea typeface="+mn-ea"/>
                <a:cs typeface="+mn-cs"/>
              </a:rPr>
              <a:t>Department</a:t>
            </a:r>
            <a:r>
              <a:rPr kumimoji="0" lang="en-US" altLang="zh-TW" sz="2800" b="1" i="0" u="none" strike="noStrike" kern="1200" cap="none" spc="0" normalizeH="0" noProof="0" dirty="0">
                <a:ln>
                  <a:noFill/>
                </a:ln>
                <a:effectLst/>
                <a:uLnTx/>
                <a:uFillTx/>
                <a:latin typeface="+mn-lt"/>
                <a:ea typeface="+mn-ea"/>
                <a:cs typeface="+mn-cs"/>
              </a:rPr>
              <a:t> of </a:t>
            </a:r>
            <a:r>
              <a:rPr kumimoji="0" lang="en-US" altLang="zh-TW" sz="2800" b="1" i="0" u="none" strike="noStrike" kern="1200" cap="none" spc="0" normalizeH="0" baseline="0" noProof="0" dirty="0">
                <a:ln>
                  <a:noFill/>
                </a:ln>
                <a:effectLst/>
                <a:uLnTx/>
                <a:uFillTx/>
                <a:latin typeface="+mn-lt"/>
                <a:ea typeface="+mn-ea"/>
                <a:cs typeface="+mn-cs"/>
              </a:rPr>
              <a:t>Information Management </a:t>
            </a:r>
            <a:br>
              <a:rPr kumimoji="0" lang="en-US" altLang="zh-TW" sz="2800" b="1" i="0" u="none" strike="noStrike" kern="1200" cap="none" spc="0" normalizeH="0" baseline="0" noProof="0" dirty="0">
                <a:ln>
                  <a:noFill/>
                </a:ln>
                <a:effectLst/>
                <a:uLnTx/>
                <a:uFillTx/>
                <a:latin typeface="+mn-lt"/>
                <a:ea typeface="+mn-ea"/>
                <a:cs typeface="+mn-cs"/>
              </a:rPr>
            </a:br>
            <a:r>
              <a:rPr kumimoji="0" lang="en-US" altLang="zh-TW" sz="2800" b="1" i="0" u="none" strike="noStrike" kern="1200" cap="none" spc="0" normalizeH="0" baseline="0" noProof="0" dirty="0" err="1">
                <a:ln>
                  <a:noFill/>
                </a:ln>
                <a:effectLst/>
                <a:uLnTx/>
                <a:uFillTx/>
                <a:latin typeface="+mn-lt"/>
                <a:ea typeface="+mn-ea"/>
                <a:cs typeface="+mn-cs"/>
              </a:rPr>
              <a:t>Tamkang</a:t>
            </a:r>
            <a:r>
              <a:rPr kumimoji="0" lang="en-US" altLang="zh-TW" sz="2800" b="1" i="0" u="none" strike="noStrike" kern="1200" cap="none" spc="0" normalizeH="0" baseline="0" noProof="0" dirty="0">
                <a:ln>
                  <a:noFill/>
                </a:ln>
                <a:effectLst/>
                <a:uLnTx/>
                <a:uFillTx/>
                <a:latin typeface="+mn-lt"/>
                <a:ea typeface="+mn-ea"/>
                <a:cs typeface="+mn-cs"/>
              </a:rPr>
              <a:t> University, Taiwan</a:t>
            </a:r>
            <a:endParaRPr kumimoji="0" lang="en-US" altLang="zh-TW" sz="2800" b="0" i="0" u="none" strike="noStrike" kern="1200" cap="none" spc="0" normalizeH="0" baseline="0" noProof="0" dirty="0">
              <a:ln>
                <a:noFill/>
              </a:ln>
              <a:effectLst/>
              <a:uLnTx/>
              <a:uFillTx/>
              <a:latin typeface="+mn-lt"/>
              <a:ea typeface="+mn-ea"/>
              <a:cs typeface="+mn-cs"/>
            </a:endParaRPr>
          </a:p>
        </p:txBody>
      </p:sp>
      <p:pic>
        <p:nvPicPr>
          <p:cNvPr id="35847" name="Picture 7"/>
          <p:cNvPicPr>
            <a:picLocks noChangeAspect="1" noChangeArrowheads="1"/>
          </p:cNvPicPr>
          <p:nvPr/>
        </p:nvPicPr>
        <p:blipFill>
          <a:blip r:embed="rId5" cstate="print"/>
          <a:srcRect b="7877"/>
          <a:stretch>
            <a:fillRect/>
          </a:stretch>
        </p:blipFill>
        <p:spPr bwMode="auto">
          <a:xfrm>
            <a:off x="7419120" y="4149081"/>
            <a:ext cx="1417873" cy="1872208"/>
          </a:xfrm>
          <a:prstGeom prst="rect">
            <a:avLst/>
          </a:prstGeom>
          <a:noFill/>
          <a:ln w="9525">
            <a:noFill/>
            <a:miter lim="800000"/>
            <a:headEnd/>
            <a:tailEnd/>
          </a:ln>
        </p:spPr>
      </p:pic>
      <p:pic>
        <p:nvPicPr>
          <p:cNvPr id="35848" name="Picture 8"/>
          <p:cNvPicPr>
            <a:picLocks noChangeAspect="1" noChangeArrowheads="1"/>
          </p:cNvPicPr>
          <p:nvPr/>
        </p:nvPicPr>
        <p:blipFill>
          <a:blip r:embed="rId6" cstate="print"/>
          <a:srcRect b="5272"/>
          <a:stretch>
            <a:fillRect/>
          </a:stretch>
        </p:blipFill>
        <p:spPr bwMode="auto">
          <a:xfrm>
            <a:off x="5652120" y="4149080"/>
            <a:ext cx="1511729" cy="1872208"/>
          </a:xfrm>
          <a:prstGeom prst="rect">
            <a:avLst/>
          </a:prstGeom>
          <a:noFill/>
          <a:ln w="9525">
            <a:noFill/>
            <a:miter lim="800000"/>
            <a:headEnd/>
            <a:tailEnd/>
          </a:ln>
        </p:spPr>
      </p:pic>
      <p:pic>
        <p:nvPicPr>
          <p:cNvPr id="35849" name="Picture 9"/>
          <p:cNvPicPr>
            <a:picLocks noChangeAspect="1" noChangeArrowheads="1"/>
          </p:cNvPicPr>
          <p:nvPr/>
        </p:nvPicPr>
        <p:blipFill>
          <a:blip r:embed="rId7" cstate="print"/>
          <a:srcRect b="7216"/>
          <a:stretch>
            <a:fillRect/>
          </a:stretch>
        </p:blipFill>
        <p:spPr bwMode="auto">
          <a:xfrm>
            <a:off x="3851919" y="4149080"/>
            <a:ext cx="1513809" cy="1828369"/>
          </a:xfrm>
          <a:prstGeom prst="rect">
            <a:avLst/>
          </a:prstGeom>
          <a:noFill/>
          <a:ln w="9525">
            <a:noFill/>
            <a:miter lim="800000"/>
            <a:headEnd/>
            <a:tailEnd/>
          </a:ln>
        </p:spPr>
      </p:pic>
      <p:sp>
        <p:nvSpPr>
          <p:cNvPr id="24" name="副標題 2"/>
          <p:cNvSpPr txBox="1">
            <a:spLocks/>
          </p:cNvSpPr>
          <p:nvPr/>
        </p:nvSpPr>
        <p:spPr>
          <a:xfrm>
            <a:off x="1979712"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Chun </a:t>
            </a:r>
            <a:r>
              <a:rPr kumimoji="0" lang="en-US" altLang="zh-TW" b="1" i="0" u="none" strike="noStrike" kern="1200" cap="none" spc="0" normalizeH="0" baseline="0" noProof="0" dirty="0" err="1">
                <a:ln>
                  <a:noFill/>
                </a:ln>
                <a:effectLst/>
                <a:uLnTx/>
                <a:uFillTx/>
                <a:latin typeface="+mn-lt"/>
                <a:ea typeface="+mn-ea"/>
                <a:cs typeface="+mn-cs"/>
              </a:rPr>
              <a:t>Tu</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5" name="副標題 2"/>
          <p:cNvSpPr txBox="1">
            <a:spLocks/>
          </p:cNvSpPr>
          <p:nvPr/>
        </p:nvSpPr>
        <p:spPr>
          <a:xfrm>
            <a:off x="3563888" y="6021288"/>
            <a:ext cx="2160241"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err="1">
                <a:ln>
                  <a:noFill/>
                </a:ln>
                <a:effectLst/>
                <a:uLnTx/>
                <a:uFillTx/>
                <a:latin typeface="+mn-lt"/>
                <a:ea typeface="+mn-ea"/>
                <a:cs typeface="+mn-cs"/>
              </a:rPr>
              <a:t>Hou</a:t>
            </a:r>
            <a:r>
              <a:rPr kumimoji="0" lang="en-US" altLang="zh-TW" b="1" i="0" u="none" strike="noStrike" kern="1200" cap="none" spc="0" normalizeH="0" baseline="0" noProof="0" dirty="0">
                <a:ln>
                  <a:noFill/>
                </a:ln>
                <a:effectLst/>
                <a:uLnTx/>
                <a:uFillTx/>
                <a:latin typeface="+mn-lt"/>
                <a:ea typeface="+mn-ea"/>
                <a:cs typeface="+mn-cs"/>
              </a:rPr>
              <a:t>-Cheng </a:t>
            </a:r>
            <a:r>
              <a:rPr kumimoji="0" lang="en-US" altLang="zh-TW" b="1" i="0" u="none" strike="noStrike" kern="1200" cap="none" spc="0" normalizeH="0" baseline="0" noProof="0" dirty="0" err="1">
                <a:ln>
                  <a:noFill/>
                </a:ln>
                <a:effectLst/>
                <a:uLnTx/>
                <a:uFillTx/>
                <a:latin typeface="+mn-lt"/>
                <a:ea typeface="+mn-ea"/>
                <a:cs typeface="+mn-cs"/>
              </a:rPr>
              <a:t>Vong</a:t>
            </a:r>
            <a:endParaRPr kumimoji="0" lang="en-US" altLang="zh-TW" b="1" i="0" u="none" strike="noStrike" kern="1200" cap="none" spc="0" normalizeH="0" baseline="0" noProof="0" dirty="0">
              <a:ln>
                <a:noFill/>
              </a:ln>
              <a:effectLst/>
              <a:uLnTx/>
              <a:uFillTx/>
              <a:latin typeface="+mn-lt"/>
              <a:ea typeface="+mn-ea"/>
              <a:cs typeface="+mn-cs"/>
            </a:endParaRPr>
          </a:p>
        </p:txBody>
      </p:sp>
      <p:sp>
        <p:nvSpPr>
          <p:cNvPr id="26" name="副標題 2"/>
          <p:cNvSpPr txBox="1">
            <a:spLocks/>
          </p:cNvSpPr>
          <p:nvPr/>
        </p:nvSpPr>
        <p:spPr>
          <a:xfrm>
            <a:off x="5580113" y="6021288"/>
            <a:ext cx="1584176" cy="36004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Shih-Wei Wu</a:t>
            </a:r>
          </a:p>
        </p:txBody>
      </p:sp>
      <p:sp>
        <p:nvSpPr>
          <p:cNvPr id="27" name="副標題 2"/>
          <p:cNvSpPr txBox="1">
            <a:spLocks/>
          </p:cNvSpPr>
          <p:nvPr/>
        </p:nvSpPr>
        <p:spPr>
          <a:xfrm>
            <a:off x="7236296" y="6021288"/>
            <a:ext cx="1800200"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b="1" i="0" u="none" strike="noStrike" kern="1200" cap="none" spc="0" normalizeH="0" baseline="0" noProof="0" dirty="0">
                <a:ln>
                  <a:noFill/>
                </a:ln>
                <a:effectLst/>
                <a:uLnTx/>
                <a:uFillTx/>
                <a:latin typeface="+mn-lt"/>
                <a:ea typeface="+mn-ea"/>
                <a:cs typeface="+mn-cs"/>
              </a:rPr>
              <a:t>Shih-</a:t>
            </a:r>
            <a:r>
              <a:rPr kumimoji="0" lang="en-US" altLang="zh-TW" b="1" i="0" u="none" strike="noStrike" kern="1200" cap="none" spc="0" normalizeH="0" baseline="0" noProof="0" dirty="0" err="1">
                <a:ln>
                  <a:noFill/>
                </a:ln>
                <a:effectLst/>
                <a:uLnTx/>
                <a:uFillTx/>
                <a:latin typeface="+mn-lt"/>
                <a:ea typeface="+mn-ea"/>
                <a:cs typeface="+mn-cs"/>
              </a:rPr>
              <a:t>Jhen</a:t>
            </a:r>
            <a:r>
              <a:rPr kumimoji="0" lang="en-US" altLang="zh-TW" b="1" i="0" u="none" strike="noStrike" kern="1200" cap="none" spc="0" normalizeH="0" baseline="0" noProof="0" dirty="0">
                <a:ln>
                  <a:noFill/>
                </a:ln>
                <a:effectLst/>
                <a:uLnTx/>
                <a:uFillTx/>
                <a:latin typeface="+mn-lt"/>
                <a:ea typeface="+mn-ea"/>
                <a:cs typeface="+mn-cs"/>
              </a:rPr>
              <a:t> Huang</a:t>
            </a:r>
          </a:p>
        </p:txBody>
      </p:sp>
      <p:pic>
        <p:nvPicPr>
          <p:cNvPr id="35850" name="Picture 10"/>
          <p:cNvPicPr>
            <a:picLocks noChangeAspect="1" noChangeArrowheads="1"/>
          </p:cNvPicPr>
          <p:nvPr/>
        </p:nvPicPr>
        <p:blipFill>
          <a:blip r:embed="rId8" cstate="print"/>
          <a:srcRect/>
          <a:stretch>
            <a:fillRect/>
          </a:stretch>
        </p:blipFill>
        <p:spPr bwMode="auto">
          <a:xfrm>
            <a:off x="2051720" y="4149080"/>
            <a:ext cx="1484855" cy="1872208"/>
          </a:xfrm>
          <a:prstGeom prst="rect">
            <a:avLst/>
          </a:prstGeom>
          <a:noFill/>
          <a:ln w="9525">
            <a:noFill/>
            <a:miter lim="800000"/>
            <a:headEnd/>
            <a:tailEnd/>
          </a:ln>
        </p:spPr>
      </p:pic>
      <p:sp>
        <p:nvSpPr>
          <p:cNvPr id="30" name="副標題 2"/>
          <p:cNvSpPr txBox="1">
            <a:spLocks/>
          </p:cNvSpPr>
          <p:nvPr/>
        </p:nvSpPr>
        <p:spPr>
          <a:xfrm>
            <a:off x="179511" y="6021288"/>
            <a:ext cx="1584177"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2000" b="1" i="0" u="none" strike="noStrike" kern="1200" cap="none" spc="0" normalizeH="0" baseline="0" noProof="0" dirty="0">
                <a:ln>
                  <a:noFill/>
                </a:ln>
                <a:solidFill>
                  <a:schemeClr val="tx1"/>
                </a:solidFill>
                <a:effectLst/>
                <a:uLnTx/>
                <a:uFillTx/>
                <a:latin typeface="+mn-lt"/>
                <a:ea typeface="+mn-ea"/>
                <a:cs typeface="+mn-cs"/>
              </a:rPr>
              <a:t>Min-</a:t>
            </a:r>
            <a:r>
              <a:rPr kumimoji="0" lang="en-US" altLang="zh-TW" sz="2000" b="1" i="0" u="none" strike="noStrike" kern="1200" cap="none" spc="0" normalizeH="0" baseline="0" noProof="0" dirty="0" err="1">
                <a:ln>
                  <a:noFill/>
                </a:ln>
                <a:solidFill>
                  <a:schemeClr val="tx1"/>
                </a:solidFill>
                <a:effectLst/>
                <a:uLnTx/>
                <a:uFillTx/>
                <a:latin typeface="+mn-lt"/>
                <a:ea typeface="+mn-ea"/>
                <a:cs typeface="+mn-cs"/>
              </a:rPr>
              <a:t>Yuh</a:t>
            </a:r>
            <a:r>
              <a:rPr kumimoji="0" lang="en-US" altLang="zh-TW" sz="2000" b="1" i="0" u="none" strike="noStrike" kern="1200" cap="none" spc="0" normalizeH="0" baseline="0" noProof="0" dirty="0">
                <a:ln>
                  <a:noFill/>
                </a:ln>
                <a:solidFill>
                  <a:schemeClr val="tx1"/>
                </a:solidFill>
                <a:effectLst/>
                <a:uLnTx/>
                <a:uFillTx/>
                <a:latin typeface="+mn-lt"/>
                <a:ea typeface="+mn-ea"/>
                <a:cs typeface="+mn-cs"/>
              </a:rPr>
              <a:t> Day</a:t>
            </a:r>
            <a:endParaRPr kumimoji="0" lang="en-US" altLang="zh-TW"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6" descr="C:\Users\myday\Downloads\TKU-title15cm.jpg"/>
          <p:cNvPicPr>
            <a:picLocks noChangeAspect="1" noChangeArrowheads="1"/>
          </p:cNvPicPr>
          <p:nvPr/>
        </p:nvPicPr>
        <p:blipFill>
          <a:blip r:embed="rId9" cstate="print"/>
          <a:srcRect/>
          <a:stretch>
            <a:fillRect/>
          </a:stretch>
        </p:blipFill>
        <p:spPr bwMode="auto">
          <a:xfrm>
            <a:off x="531607" y="467254"/>
            <a:ext cx="1997595" cy="526129"/>
          </a:xfrm>
          <a:prstGeom prst="rect">
            <a:avLst/>
          </a:prstGeom>
          <a:noFill/>
          <a:ln w="9525">
            <a:noFill/>
            <a:miter lim="800000"/>
            <a:headEnd/>
            <a:tailEnd/>
          </a:ln>
        </p:spPr>
      </p:pic>
      <p:sp>
        <p:nvSpPr>
          <p:cNvPr id="22" name="文字方塊 14"/>
          <p:cNvSpPr txBox="1">
            <a:spLocks noChangeArrowheads="1"/>
          </p:cNvSpPr>
          <p:nvPr/>
        </p:nvSpPr>
        <p:spPr bwMode="auto">
          <a:xfrm>
            <a:off x="155575" y="72008"/>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 name="矩形 2"/>
          <p:cNvSpPr/>
          <p:nvPr/>
        </p:nvSpPr>
        <p:spPr>
          <a:xfrm>
            <a:off x="3563888" y="81035"/>
            <a:ext cx="1896673" cy="1015663"/>
          </a:xfrm>
          <a:prstGeom prst="rect">
            <a:avLst/>
          </a:prstGeom>
        </p:spPr>
        <p:txBody>
          <a:bodyPr wrap="none">
            <a:spAutoFit/>
          </a:bodyPr>
          <a:lstStyle/>
          <a:p>
            <a:r>
              <a:rPr lang="en-US" altLang="zh-TW" sz="6000" b="1" dirty="0">
                <a:solidFill>
                  <a:srgbClr val="C00000"/>
                </a:solidFill>
              </a:rPr>
              <a:t>2013</a:t>
            </a:r>
            <a:endParaRPr lang="zh-TW" altLang="en-US" sz="6000" b="1" dirty="0">
              <a:solidFill>
                <a:srgbClr val="C00000"/>
              </a:solidFill>
            </a:endParaRPr>
          </a:p>
        </p:txBody>
      </p:sp>
    </p:spTree>
    <p:extLst>
      <p:ext uri="{BB962C8B-B14F-4D97-AF65-F5344CB8AC3E}">
        <p14:creationId xmlns:p14="http://schemas.microsoft.com/office/powerpoint/2010/main" val="110263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mail.tku.edu.tw/myday/images/Myday_Photo.jpg"/>
          <p:cNvPicPr>
            <a:picLocks noChangeAspect="1" noChangeArrowheads="1"/>
          </p:cNvPicPr>
          <p:nvPr/>
        </p:nvPicPr>
        <p:blipFill>
          <a:blip r:embed="rId2">
            <a:extLst>
              <a:ext uri="{28A0092B-C50C-407E-A947-70E740481C1C}">
                <a14:useLocalDpi xmlns:a14="http://schemas.microsoft.com/office/drawing/2010/main" val="0"/>
              </a:ext>
            </a:extLst>
          </a:blip>
          <a:srcRect l="10527" t="1544" r="10527" b="25148"/>
          <a:stretch>
            <a:fillRect/>
          </a:stretch>
        </p:blipFill>
        <p:spPr bwMode="auto">
          <a:xfrm>
            <a:off x="1259062" y="1845618"/>
            <a:ext cx="15113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副標題 2"/>
          <p:cNvSpPr txBox="1">
            <a:spLocks/>
          </p:cNvSpPr>
          <p:nvPr/>
        </p:nvSpPr>
        <p:spPr bwMode="auto">
          <a:xfrm>
            <a:off x="2915816" y="3680743"/>
            <a:ext cx="178942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err="1"/>
              <a:t>Ya</a:t>
            </a:r>
            <a:r>
              <a:rPr kumimoji="0" lang="en-US" altLang="zh-TW" sz="2000" b="1" dirty="0"/>
              <a:t>-Jung Wang</a:t>
            </a:r>
          </a:p>
        </p:txBody>
      </p:sp>
      <p:sp>
        <p:nvSpPr>
          <p:cNvPr id="10" name="副標題 2"/>
          <p:cNvSpPr txBox="1">
            <a:spLocks/>
          </p:cNvSpPr>
          <p:nvPr/>
        </p:nvSpPr>
        <p:spPr bwMode="auto">
          <a:xfrm>
            <a:off x="1187624" y="3645024"/>
            <a:ext cx="1582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eaLnBrk="1" hangingPunct="1">
              <a:buFont typeface="Arial" pitchFamily="34" charset="0"/>
              <a:buNone/>
            </a:pPr>
            <a:r>
              <a:rPr kumimoji="0" lang="en-US" altLang="zh-TW" sz="2000" b="1" dirty="0"/>
              <a:t>Min-</a:t>
            </a:r>
            <a:r>
              <a:rPr kumimoji="0" lang="en-US" altLang="zh-TW" sz="2000" b="1" dirty="0" err="1"/>
              <a:t>Yuh</a:t>
            </a:r>
            <a:r>
              <a:rPr kumimoji="0" lang="en-US" altLang="zh-TW" sz="2000" b="1" dirty="0"/>
              <a:t> Day</a:t>
            </a:r>
            <a:endParaRPr kumimoji="0" lang="en-US" altLang="zh-TW" sz="2000" dirty="0"/>
          </a:p>
        </p:txBody>
      </p:sp>
      <p:pic>
        <p:nvPicPr>
          <p:cNvPr id="11" name="圖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2623" y="1845618"/>
            <a:ext cx="150495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descr="http://rite.im.tku.edu.tw/img/Ng.JPG"/>
          <p:cNvPicPr>
            <a:picLocks noChangeAspect="1" noChangeArrowheads="1"/>
          </p:cNvPicPr>
          <p:nvPr/>
        </p:nvPicPr>
        <p:blipFill rotWithShape="1">
          <a:blip r:embed="rId4">
            <a:extLst>
              <a:ext uri="{28A0092B-C50C-407E-A947-70E740481C1C}">
                <a14:useLocalDpi xmlns:a14="http://schemas.microsoft.com/office/drawing/2010/main" val="0"/>
              </a:ext>
            </a:extLst>
          </a:blip>
          <a:srcRect l="22283" t="2631" r="29690" b="52115"/>
          <a:stretch/>
        </p:blipFill>
        <p:spPr bwMode="auto">
          <a:xfrm>
            <a:off x="6508300" y="1845618"/>
            <a:ext cx="1522943" cy="191334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rite.im.tku.edu.tw/img/Kum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8" t="13602" r="-1" b="10871"/>
          <a:stretch/>
        </p:blipFill>
        <p:spPr bwMode="auto">
          <a:xfrm>
            <a:off x="4842046" y="1845618"/>
            <a:ext cx="1400206" cy="187483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557574" y="3660869"/>
            <a:ext cx="1873744" cy="369332"/>
          </a:xfrm>
          <a:prstGeom prst="rect">
            <a:avLst/>
          </a:prstGeom>
        </p:spPr>
        <p:txBody>
          <a:bodyPr wrap="square">
            <a:spAutoFit/>
          </a:bodyPr>
          <a:lstStyle/>
          <a:p>
            <a:pPr algn="ctr"/>
            <a:r>
              <a:rPr lang="en-US" altLang="zh-TW" b="1" dirty="0" err="1"/>
              <a:t>Che</a:t>
            </a:r>
            <a:r>
              <a:rPr lang="en-US" altLang="zh-TW" b="1" dirty="0"/>
              <a:t>-Wei Hsu</a:t>
            </a:r>
            <a:endParaRPr lang="zh-TW" altLang="en-US" dirty="0"/>
          </a:p>
        </p:txBody>
      </p:sp>
      <p:pic>
        <p:nvPicPr>
          <p:cNvPr id="26630" name="Picture 6" descr="http://rite.im.tku.edu.tw/img/wu.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969" t="-1" r="33581" b="41531"/>
          <a:stretch/>
        </p:blipFill>
        <p:spPr bwMode="auto">
          <a:xfrm>
            <a:off x="3869160" y="4373343"/>
            <a:ext cx="1512147" cy="187255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http://rite.im.tku.edu.tw/img/kevi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8015" r="9105" b="28546"/>
          <a:stretch/>
        </p:blipFill>
        <p:spPr bwMode="auto">
          <a:xfrm>
            <a:off x="395536" y="4370661"/>
            <a:ext cx="1511300"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http://rite.im.tku.edu.tw/img/Lin.jpg"/>
          <p:cNvPicPr>
            <a:picLocks noChangeAspect="1" noChangeArrowheads="1"/>
          </p:cNvPicPr>
          <p:nvPr/>
        </p:nvPicPr>
        <p:blipFill rotWithShape="1">
          <a:blip r:embed="rId8">
            <a:extLst>
              <a:ext uri="{28A0092B-C50C-407E-A947-70E740481C1C}">
                <a14:useLocalDpi xmlns:a14="http://schemas.microsoft.com/office/drawing/2010/main" val="0"/>
              </a:ext>
            </a:extLst>
          </a:blip>
          <a:srcRect l="23113" t="1433" r="25959" b="57208"/>
          <a:stretch/>
        </p:blipFill>
        <p:spPr bwMode="auto">
          <a:xfrm>
            <a:off x="2109871" y="4370661"/>
            <a:ext cx="1539381" cy="1875232"/>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rite.im.tku.edu.tw/img/Paul.jpg"/>
          <p:cNvPicPr>
            <a:picLocks noChangeAspect="1" noChangeArrowheads="1"/>
          </p:cNvPicPr>
          <p:nvPr/>
        </p:nvPicPr>
        <p:blipFill rotWithShape="1">
          <a:blip r:embed="rId9">
            <a:extLst>
              <a:ext uri="{28A0092B-C50C-407E-A947-70E740481C1C}">
                <a14:useLocalDpi xmlns:a14="http://schemas.microsoft.com/office/drawing/2010/main" val="0"/>
              </a:ext>
            </a:extLst>
          </a:blip>
          <a:srcRect l="24495" t="3006" r="26386" b="56617"/>
          <a:stretch/>
        </p:blipFill>
        <p:spPr bwMode="auto">
          <a:xfrm>
            <a:off x="5694921" y="4429916"/>
            <a:ext cx="1472793" cy="1815977"/>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http://rite.im.tku.edu.tw/img/Tsai.jpg"/>
          <p:cNvPicPr>
            <a:picLocks noChangeAspect="1" noChangeArrowheads="1"/>
          </p:cNvPicPr>
          <p:nvPr/>
        </p:nvPicPr>
        <p:blipFill rotWithShape="1">
          <a:blip r:embed="rId10">
            <a:extLst>
              <a:ext uri="{28A0092B-C50C-407E-A947-70E740481C1C}">
                <a14:useLocalDpi xmlns:a14="http://schemas.microsoft.com/office/drawing/2010/main" val="0"/>
              </a:ext>
            </a:extLst>
          </a:blip>
          <a:srcRect l="28695" t="8820" b="24904"/>
          <a:stretch/>
        </p:blipFill>
        <p:spPr bwMode="auto">
          <a:xfrm>
            <a:off x="7369419" y="4372927"/>
            <a:ext cx="1511300" cy="1872966"/>
          </a:xfrm>
          <a:prstGeom prst="rect">
            <a:avLst/>
          </a:prstGeom>
          <a:noFill/>
          <a:extLst>
            <a:ext uri="{909E8E84-426E-40DD-AFC4-6F175D3DCCD1}">
              <a14:hiddenFill xmlns:a14="http://schemas.microsoft.com/office/drawing/2010/main">
                <a:solidFill>
                  <a:srgbClr val="FFFFFF"/>
                </a:solidFill>
              </a14:hiddenFill>
            </a:ext>
          </a:extLst>
        </p:spPr>
      </p:pic>
      <p:sp>
        <p:nvSpPr>
          <p:cNvPr id="21" name="副標題 2"/>
          <p:cNvSpPr txBox="1">
            <a:spLocks/>
          </p:cNvSpPr>
          <p:nvPr/>
        </p:nvSpPr>
        <p:spPr>
          <a:xfrm>
            <a:off x="274629" y="6309320"/>
            <a:ext cx="1633075" cy="34122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err="1"/>
              <a:t>Huai</a:t>
            </a:r>
            <a:r>
              <a:rPr lang="en-US" altLang="zh-TW" sz="2000" b="1" dirty="0"/>
              <a:t>-Wen Hsu</a:t>
            </a:r>
          </a:p>
        </p:txBody>
      </p:sp>
      <p:sp>
        <p:nvSpPr>
          <p:cNvPr id="22" name="副標題 2"/>
          <p:cNvSpPr txBox="1">
            <a:spLocks/>
          </p:cNvSpPr>
          <p:nvPr/>
        </p:nvSpPr>
        <p:spPr bwMode="auto">
          <a:xfrm>
            <a:off x="6508151" y="3680743"/>
            <a:ext cx="1584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新細明體" pitchFamily="18" charset="-120"/>
              </a:defRPr>
            </a:lvl1pPr>
            <a:lvl2pPr marL="742950" indent="-285750" eaLnBrk="0" hangingPunct="0">
              <a:spcBef>
                <a:spcPct val="20000"/>
              </a:spcBef>
              <a:buFont typeface="Arial" pitchFamily="34" charset="0"/>
              <a:buChar char="–"/>
              <a:defRPr sz="2800">
                <a:solidFill>
                  <a:schemeClr val="tx1"/>
                </a:solidFill>
                <a:latin typeface="Calibri" pitchFamily="34" charset="0"/>
                <a:ea typeface="新細明體" pitchFamily="18" charset="-120"/>
              </a:defRPr>
            </a:lvl2pPr>
            <a:lvl3pPr marL="1143000" indent="-228600" eaLnBrk="0" hangingPunct="0">
              <a:spcBef>
                <a:spcPct val="20000"/>
              </a:spcBef>
              <a:buFont typeface="Arial" pitchFamily="34" charset="0"/>
              <a:buChar char="•"/>
              <a:defRPr sz="2400">
                <a:solidFill>
                  <a:schemeClr val="tx1"/>
                </a:solidFill>
                <a:latin typeface="Calibri" pitchFamily="34" charset="0"/>
                <a:ea typeface="新細明體" pitchFamily="18" charset="-120"/>
              </a:defRPr>
            </a:lvl3pPr>
            <a:lvl4pPr marL="16002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4pPr>
            <a:lvl5pPr marL="2057400" indent="-228600" eaLnBrk="0" hangingPunct="0">
              <a:spcBef>
                <a:spcPct val="20000"/>
              </a:spcBef>
              <a:buFont typeface="Arial" pitchFamily="34" charset="0"/>
              <a:buChar char="»"/>
              <a:defRPr sz="2000">
                <a:solidFill>
                  <a:schemeClr val="tx1"/>
                </a:solidFill>
                <a:latin typeface="Calibri" pitchFamily="34" charset="0"/>
                <a:ea typeface="新細明體" pitchFamily="18" charset="-12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新細明體" pitchFamily="18" charset="-120"/>
              </a:defRPr>
            </a:lvl9pPr>
          </a:lstStyle>
          <a:p>
            <a:pPr algn="ctr">
              <a:buNone/>
            </a:pPr>
            <a:r>
              <a:rPr lang="en-US" altLang="zh-TW" sz="2000" b="1" dirty="0" err="1"/>
              <a:t>En</a:t>
            </a:r>
            <a:r>
              <a:rPr lang="en-US" altLang="zh-TW" sz="2000" b="1" dirty="0"/>
              <a:t>-Chun </a:t>
            </a:r>
            <a:r>
              <a:rPr lang="en-US" altLang="zh-TW" sz="2000" b="1" dirty="0" err="1"/>
              <a:t>Tu</a:t>
            </a:r>
            <a:endParaRPr lang="en-US" altLang="zh-TW" sz="2000" b="1" dirty="0"/>
          </a:p>
        </p:txBody>
      </p:sp>
      <p:sp>
        <p:nvSpPr>
          <p:cNvPr id="23" name="標題 1"/>
          <p:cNvSpPr txBox="1">
            <a:spLocks/>
          </p:cNvSpPr>
          <p:nvPr/>
        </p:nvSpPr>
        <p:spPr>
          <a:xfrm>
            <a:off x="36512" y="1"/>
            <a:ext cx="9144000" cy="1484784"/>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3400" b="1" dirty="0">
                <a:solidFill>
                  <a:schemeClr val="accent1">
                    <a:lumMod val="75000"/>
                  </a:schemeClr>
                </a:solidFill>
              </a:rPr>
              <a:t>IMTKU Textual Entailment System for </a:t>
            </a:r>
            <a:br>
              <a:rPr lang="en-US" altLang="zh-TW" sz="3400" b="1" dirty="0">
                <a:solidFill>
                  <a:schemeClr val="accent1">
                    <a:lumMod val="75000"/>
                  </a:schemeClr>
                </a:solidFill>
              </a:rPr>
            </a:br>
            <a:r>
              <a:rPr lang="en-US" altLang="zh-TW" sz="3400" b="1" dirty="0">
                <a:solidFill>
                  <a:schemeClr val="accent1">
                    <a:lumMod val="75000"/>
                  </a:schemeClr>
                </a:solidFill>
              </a:rPr>
              <a:t>Recognizing Inference in Text at </a:t>
            </a:r>
            <a:r>
              <a:rPr lang="en-US" altLang="zh-TW" sz="3400" b="1" dirty="0">
                <a:solidFill>
                  <a:srgbClr val="C00000"/>
                </a:solidFill>
              </a:rPr>
              <a:t>NTCIR-11</a:t>
            </a:r>
            <a:r>
              <a:rPr lang="en-US" altLang="zh-TW" sz="3400" b="1" dirty="0">
                <a:solidFill>
                  <a:schemeClr val="accent1">
                    <a:lumMod val="75000"/>
                  </a:schemeClr>
                </a:solidFill>
              </a:rPr>
              <a:t> RITE-VAL</a:t>
            </a:r>
            <a:br>
              <a:rPr lang="zh-TW" altLang="en-US" sz="3400" b="1" dirty="0">
                <a:solidFill>
                  <a:schemeClr val="accent1">
                    <a:lumMod val="75000"/>
                  </a:schemeClr>
                </a:solidFill>
              </a:rPr>
            </a:br>
            <a:r>
              <a:rPr lang="en-US" altLang="zh-TW" sz="8000" b="1" dirty="0">
                <a:solidFill>
                  <a:srgbClr val="C00000"/>
                </a:solidFill>
              </a:rPr>
              <a:t>2014</a:t>
            </a:r>
            <a:endParaRPr lang="zh-TW" altLang="en-US" sz="8000" b="1" dirty="0">
              <a:solidFill>
                <a:srgbClr val="C00000"/>
              </a:solidFill>
            </a:endParaRPr>
          </a:p>
        </p:txBody>
      </p:sp>
      <p:sp>
        <p:nvSpPr>
          <p:cNvPr id="25" name="副標題 2"/>
          <p:cNvSpPr txBox="1">
            <a:spLocks/>
          </p:cNvSpPr>
          <p:nvPr/>
        </p:nvSpPr>
        <p:spPr>
          <a:xfrm>
            <a:off x="5652120" y="6237312"/>
            <a:ext cx="1529451" cy="30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t>
            </a:r>
            <a:r>
              <a:rPr lang="en-US" altLang="zh-TW" sz="2000" b="1" dirty="0" err="1"/>
              <a:t>Hsuan</a:t>
            </a:r>
            <a:r>
              <a:rPr lang="en-US" altLang="zh-TW" sz="2000" b="1" dirty="0"/>
              <a:t> Tai</a:t>
            </a:r>
          </a:p>
        </p:txBody>
      </p:sp>
      <p:sp>
        <p:nvSpPr>
          <p:cNvPr id="26" name="副標題 2"/>
          <p:cNvSpPr txBox="1">
            <a:spLocks/>
          </p:cNvSpPr>
          <p:nvPr/>
        </p:nvSpPr>
        <p:spPr>
          <a:xfrm>
            <a:off x="3851920" y="6215050"/>
            <a:ext cx="1529387" cy="38230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Shang-Yu Wu</a:t>
            </a:r>
          </a:p>
        </p:txBody>
      </p:sp>
      <p:sp>
        <p:nvSpPr>
          <p:cNvPr id="27" name="副標題 2"/>
          <p:cNvSpPr txBox="1">
            <a:spLocks/>
          </p:cNvSpPr>
          <p:nvPr/>
        </p:nvSpPr>
        <p:spPr>
          <a:xfrm>
            <a:off x="7181571" y="6219707"/>
            <a:ext cx="2016224" cy="3776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1800" b="1" dirty="0"/>
              <a:t>Cheng-Chia Tsai</a:t>
            </a:r>
          </a:p>
        </p:txBody>
      </p:sp>
      <p:sp>
        <p:nvSpPr>
          <p:cNvPr id="28" name="副標題 2"/>
          <p:cNvSpPr txBox="1">
            <a:spLocks/>
          </p:cNvSpPr>
          <p:nvPr/>
        </p:nvSpPr>
        <p:spPr>
          <a:xfrm>
            <a:off x="359532" y="6597352"/>
            <a:ext cx="8496944" cy="238336"/>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latin typeface="+mn-lt"/>
                <a:ea typeface="+mn-ea"/>
                <a:cs typeface="+mn-cs"/>
              </a:rPr>
              <a:t>NTCIR-11 Conference, December 8-12, 2014, Tokyo, Japan</a:t>
            </a:r>
          </a:p>
        </p:txBody>
      </p:sp>
      <p:pic>
        <p:nvPicPr>
          <p:cNvPr id="29" name="Picture 5" descr="C:\Users\myday\Downloads\TKU-logo-12cm.jpg"/>
          <p:cNvPicPr>
            <a:picLocks noChangeAspect="1" noChangeArrowheads="1"/>
          </p:cNvPicPr>
          <p:nvPr/>
        </p:nvPicPr>
        <p:blipFill>
          <a:blip r:embed="rId11" cstate="print"/>
          <a:srcRect/>
          <a:stretch>
            <a:fillRect/>
          </a:stretch>
        </p:blipFill>
        <p:spPr bwMode="auto">
          <a:xfrm>
            <a:off x="6697622" y="764704"/>
            <a:ext cx="940184" cy="936104"/>
          </a:xfrm>
          <a:prstGeom prst="rect">
            <a:avLst/>
          </a:prstGeom>
          <a:noFill/>
          <a:ln w="9525">
            <a:noFill/>
            <a:miter lim="800000"/>
            <a:headEnd/>
            <a:tailEnd/>
          </a:ln>
        </p:spPr>
      </p:pic>
      <p:pic>
        <p:nvPicPr>
          <p:cNvPr id="30" name="Picture 6" descr="C:\Users\myday\Downloads\TKU-title15cm.jpg"/>
          <p:cNvPicPr>
            <a:picLocks noChangeAspect="1" noChangeArrowheads="1"/>
          </p:cNvPicPr>
          <p:nvPr/>
        </p:nvPicPr>
        <p:blipFill>
          <a:blip r:embed="rId12" cstate="print"/>
          <a:srcRect/>
          <a:stretch>
            <a:fillRect/>
          </a:stretch>
        </p:blipFill>
        <p:spPr bwMode="auto">
          <a:xfrm>
            <a:off x="974235" y="1174679"/>
            <a:ext cx="1997595" cy="526129"/>
          </a:xfrm>
          <a:prstGeom prst="rect">
            <a:avLst/>
          </a:prstGeom>
          <a:noFill/>
          <a:ln w="9525">
            <a:noFill/>
            <a:miter lim="800000"/>
            <a:headEnd/>
            <a:tailEnd/>
          </a:ln>
        </p:spPr>
      </p:pic>
      <p:sp>
        <p:nvSpPr>
          <p:cNvPr id="31" name="文字方塊 14"/>
          <p:cNvSpPr txBox="1">
            <a:spLocks noChangeArrowheads="1"/>
          </p:cNvSpPr>
          <p:nvPr/>
        </p:nvSpPr>
        <p:spPr bwMode="auto">
          <a:xfrm>
            <a:off x="598203" y="779433"/>
            <a:ext cx="2749661" cy="461665"/>
          </a:xfrm>
          <a:prstGeom prst="rect">
            <a:avLst/>
          </a:prstGeom>
          <a:noFill/>
          <a:ln w="9525">
            <a:noFill/>
            <a:miter lim="800000"/>
            <a:headEnd/>
            <a:tailEnd/>
          </a:ln>
        </p:spPr>
        <p:txBody>
          <a:bodyPr wrap="square">
            <a:spAutoFit/>
          </a:bodyPr>
          <a:lstStyle/>
          <a:p>
            <a:pPr algn="ctr"/>
            <a:r>
              <a:rPr kumimoji="0" lang="en-US" altLang="zh-TW" sz="2400" b="1" dirty="0" err="1">
                <a:solidFill>
                  <a:srgbClr val="FF0000"/>
                </a:solidFill>
                <a:latin typeface="Calibri" pitchFamily="34" charset="0"/>
              </a:rPr>
              <a:t>Tamkang</a:t>
            </a:r>
            <a:r>
              <a:rPr kumimoji="0" lang="en-US" altLang="zh-TW" sz="2400" b="1" dirty="0">
                <a:solidFill>
                  <a:srgbClr val="FF0000"/>
                </a:solidFill>
                <a:latin typeface="Calibri" pitchFamily="34" charset="0"/>
              </a:rPr>
              <a:t> University</a:t>
            </a:r>
            <a:endParaRPr kumimoji="0" lang="zh-TW" altLang="en-US" sz="2400" b="1" dirty="0">
              <a:solidFill>
                <a:srgbClr val="FF0000"/>
              </a:solidFill>
              <a:latin typeface="Calibri" pitchFamily="34" charset="0"/>
            </a:endParaRPr>
          </a:p>
        </p:txBody>
      </p:sp>
      <p:sp>
        <p:nvSpPr>
          <p:cNvPr id="32" name="副標題 2"/>
          <p:cNvSpPr txBox="1">
            <a:spLocks/>
          </p:cNvSpPr>
          <p:nvPr/>
        </p:nvSpPr>
        <p:spPr>
          <a:xfrm>
            <a:off x="2057029" y="6237312"/>
            <a:ext cx="1633075" cy="3412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2000" b="1" dirty="0"/>
              <a:t>Yu-An Lin</a:t>
            </a:r>
          </a:p>
        </p:txBody>
      </p:sp>
    </p:spTree>
    <p:extLst>
      <p:ext uri="{BB962C8B-B14F-4D97-AF65-F5344CB8AC3E}">
        <p14:creationId xmlns:p14="http://schemas.microsoft.com/office/powerpoint/2010/main" val="19901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289032"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NTCIR-12</a:t>
            </a:r>
            <a:r>
              <a:rPr lang="en-US" altLang="zh-TW" sz="3800" b="1" dirty="0">
                <a:solidFill>
                  <a:schemeClr val="accent1">
                    <a:lumMod val="75000"/>
                  </a:schemeClr>
                </a:solidFill>
              </a:rPr>
              <a:t> QA Lab2</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NTCIR-12 Conference, June 7-10, 2016, Tokyo, Japan</a:t>
            </a:r>
          </a:p>
        </p:txBody>
      </p:sp>
      <p:sp>
        <p:nvSpPr>
          <p:cNvPr id="6" name="矩形 5"/>
          <p:cNvSpPr/>
          <p:nvPr/>
        </p:nvSpPr>
        <p:spPr>
          <a:xfrm>
            <a:off x="-16552" y="4379482"/>
            <a:ext cx="1204176" cy="323165"/>
          </a:xfrm>
          <a:prstGeom prst="rect">
            <a:avLst/>
          </a:prstGeom>
        </p:spPr>
        <p:txBody>
          <a:bodyPr wrap="none">
            <a:spAutoFit/>
          </a:bodyPr>
          <a:lstStyle/>
          <a:p>
            <a:pPr algn="ctr"/>
            <a:r>
              <a:rPr lang="en-US" altLang="zh-TW" sz="1500" b="1" dirty="0">
                <a:solidFill>
                  <a:schemeClr val="tx2"/>
                </a:solidFill>
                <a:latin typeface="+mj-lt"/>
                <a:ea typeface="Arial Unicode MS" pitchFamily="34" charset="-120"/>
                <a:cs typeface="Arial Unicode MS" pitchFamily="34" charset="-120"/>
              </a:rPr>
              <a:t>Min-</a:t>
            </a:r>
            <a:r>
              <a:rPr lang="en-US" altLang="zh-TW" sz="1500" b="1" dirty="0" err="1">
                <a:solidFill>
                  <a:schemeClr val="tx2"/>
                </a:solidFill>
                <a:latin typeface="+mj-lt"/>
                <a:ea typeface="Arial Unicode MS" pitchFamily="34" charset="-120"/>
                <a:cs typeface="Arial Unicode MS" pitchFamily="34" charset="-120"/>
              </a:rPr>
              <a:t>Yuh</a:t>
            </a:r>
            <a:r>
              <a:rPr lang="en-US" altLang="zh-TW" sz="1500" b="1" dirty="0">
                <a:solidFill>
                  <a:schemeClr val="tx2"/>
                </a:solidFill>
                <a:latin typeface="+mj-lt"/>
                <a:ea typeface="Arial Unicode MS" pitchFamily="34" charset="-120"/>
                <a:cs typeface="Arial Unicode MS" pitchFamily="34" charset="-120"/>
              </a:rPr>
              <a:t> Day</a:t>
            </a:r>
            <a:endParaRPr lang="zh-TW" altLang="en-US" sz="1500" b="1" dirty="0">
              <a:solidFill>
                <a:schemeClr val="tx2"/>
              </a:solidFill>
              <a:latin typeface="+mj-lt"/>
              <a:ea typeface="Arial Unicode MS" pitchFamily="34" charset="-120"/>
              <a:cs typeface="Arial Unicode MS" pitchFamily="34" charset="-120"/>
            </a:endParaRPr>
          </a:p>
        </p:txBody>
      </p:sp>
      <p:pic>
        <p:nvPicPr>
          <p:cNvPr id="7"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496" y="2991515"/>
            <a:ext cx="1080000" cy="1440000"/>
          </a:xfrm>
          <a:prstGeom prst="rect">
            <a:avLst/>
          </a:prstGeom>
        </p:spPr>
      </p:pic>
      <p:sp>
        <p:nvSpPr>
          <p:cNvPr id="14" name="矩形 13"/>
          <p:cNvSpPr/>
          <p:nvPr/>
        </p:nvSpPr>
        <p:spPr>
          <a:xfrm>
            <a:off x="1043608" y="4379482"/>
            <a:ext cx="1265218"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Cheng-Chia Tsai</a:t>
            </a:r>
            <a:endParaRPr lang="zh-TW" altLang="en-US" sz="1300" b="1" dirty="0">
              <a:latin typeface="+mj-lt"/>
              <a:ea typeface="Arial Unicode MS" pitchFamily="34" charset="-120"/>
              <a:cs typeface="Arial Unicode MS" pitchFamily="34" charset="-120"/>
            </a:endParaRPr>
          </a:p>
        </p:txBody>
      </p:sp>
      <p:sp>
        <p:nvSpPr>
          <p:cNvPr id="18" name="矩形 17"/>
          <p:cNvSpPr/>
          <p:nvPr/>
        </p:nvSpPr>
        <p:spPr>
          <a:xfrm>
            <a:off x="2226728" y="4379482"/>
            <a:ext cx="133767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Wei-Chun Chung</a:t>
            </a:r>
            <a:endParaRPr lang="zh-TW" altLang="en-US" sz="1300" b="1" dirty="0">
              <a:latin typeface="+mj-lt"/>
              <a:ea typeface="Arial Unicode MS" pitchFamily="34" charset="-120"/>
              <a:cs typeface="Arial Unicode MS" pitchFamily="34" charset="-120"/>
            </a:endParaRPr>
          </a:p>
        </p:txBody>
      </p:sp>
      <p:sp>
        <p:nvSpPr>
          <p:cNvPr id="20" name="矩形 19"/>
          <p:cNvSpPr/>
          <p:nvPr/>
        </p:nvSpPr>
        <p:spPr>
          <a:xfrm>
            <a:off x="3491880" y="4379482"/>
            <a:ext cx="1345112" cy="292388"/>
          </a:xfrm>
          <a:prstGeom prst="rect">
            <a:avLst/>
          </a:prstGeom>
        </p:spPr>
        <p:txBody>
          <a:bodyPr wrap="none">
            <a:spAutoFit/>
          </a:bodyPr>
          <a:lstStyle/>
          <a:p>
            <a:r>
              <a:rPr lang="en-US" altLang="zh-TW" sz="1300" b="1" dirty="0" err="1">
                <a:latin typeface="+mj-lt"/>
                <a:ea typeface="Arial Unicode MS" panose="020B0604020202020204" pitchFamily="34" charset="-120"/>
                <a:cs typeface="Arial Unicode MS" panose="020B0604020202020204" pitchFamily="34" charset="-120"/>
              </a:rPr>
              <a:t>Hsiu</a:t>
            </a:r>
            <a:r>
              <a:rPr lang="en-US" altLang="zh-TW" sz="1300" b="1" dirty="0">
                <a:latin typeface="+mj-lt"/>
                <a:ea typeface="Arial Unicode MS" panose="020B0604020202020204" pitchFamily="34" charset="-120"/>
                <a:cs typeface="Arial Unicode MS" panose="020B0604020202020204" pitchFamily="34" charset="-120"/>
              </a:rPr>
              <a:t>-Yuan Chang</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22" name="矩形 21"/>
          <p:cNvSpPr/>
          <p:nvPr/>
        </p:nvSpPr>
        <p:spPr>
          <a:xfrm>
            <a:off x="5796136" y="4379482"/>
            <a:ext cx="1053494" cy="292388"/>
          </a:xfrm>
          <a:prstGeom prst="rect">
            <a:avLst/>
          </a:prstGeom>
        </p:spPr>
        <p:txBody>
          <a:bodyPr wrap="none">
            <a:spAutoFit/>
          </a:bodyPr>
          <a:lstStyle/>
          <a:p>
            <a:r>
              <a:rPr lang="en-US" altLang="zh-TW" sz="1300" b="1" dirty="0">
                <a:latin typeface="+mj-lt"/>
                <a:ea typeface="Arial Unicode MS" pitchFamily="34" charset="-120"/>
                <a:cs typeface="Arial Unicode MS" pitchFamily="34" charset="-120"/>
              </a:rPr>
              <a:t>Yuan-</a:t>
            </a:r>
            <a:r>
              <a:rPr lang="en-US" altLang="zh-TW" sz="1300" b="1" dirty="0" err="1">
                <a:latin typeface="+mj-lt"/>
                <a:ea typeface="Arial Unicode MS" pitchFamily="34" charset="-120"/>
                <a:cs typeface="Arial Unicode MS" pitchFamily="34" charset="-120"/>
              </a:rPr>
              <a:t>Jie</a:t>
            </a:r>
            <a:r>
              <a:rPr lang="en-US" altLang="zh-TW" sz="1300" b="1" dirty="0">
                <a:latin typeface="+mj-lt"/>
                <a:ea typeface="Arial Unicode MS" pitchFamily="34" charset="-120"/>
                <a:cs typeface="Arial Unicode MS" pitchFamily="34" charset="-120"/>
              </a:rPr>
              <a:t> Tsai</a:t>
            </a:r>
            <a:endParaRPr lang="zh-TW" altLang="en-US" sz="1300" b="1" dirty="0">
              <a:latin typeface="+mj-lt"/>
              <a:ea typeface="Arial Unicode MS" pitchFamily="34" charset="-120"/>
              <a:cs typeface="Arial Unicode MS" pitchFamily="34" charset="-120"/>
            </a:endParaRPr>
          </a:p>
        </p:txBody>
      </p:sp>
      <p:sp>
        <p:nvSpPr>
          <p:cNvPr id="24" name="矩形 23"/>
          <p:cNvSpPr/>
          <p:nvPr/>
        </p:nvSpPr>
        <p:spPr>
          <a:xfrm>
            <a:off x="6952895" y="4379482"/>
            <a:ext cx="931473" cy="292388"/>
          </a:xfrm>
          <a:prstGeom prst="rect">
            <a:avLst/>
          </a:prstGeom>
        </p:spPr>
        <p:txBody>
          <a:bodyPr wrap="none">
            <a:spAutoFit/>
          </a:bodyPr>
          <a:lstStyle/>
          <a:p>
            <a:r>
              <a:rPr lang="en-US" altLang="zh-TW" sz="1300" b="1" dirty="0" err="1">
                <a:latin typeface="+mj-lt"/>
                <a:ea typeface="Arial Unicode MS" pitchFamily="34" charset="-120"/>
                <a:cs typeface="Arial Unicode MS" pitchFamily="34" charset="-120"/>
              </a:rPr>
              <a:t>Jin</a:t>
            </a:r>
            <a:r>
              <a:rPr lang="en-US" altLang="zh-TW" sz="1300" b="1" dirty="0">
                <a:latin typeface="+mj-lt"/>
                <a:ea typeface="Arial Unicode MS" pitchFamily="34" charset="-120"/>
                <a:cs typeface="Arial Unicode MS" pitchFamily="34" charset="-120"/>
              </a:rPr>
              <a:t>-Kun Lin</a:t>
            </a:r>
            <a:endParaRPr lang="zh-TW" altLang="en-US" sz="1300" b="1" dirty="0">
              <a:latin typeface="+mj-lt"/>
              <a:ea typeface="Arial Unicode MS" pitchFamily="34" charset="-120"/>
              <a:cs typeface="Arial Unicode MS" pitchFamily="34" charset="-120"/>
            </a:endParaRPr>
          </a:p>
        </p:txBody>
      </p:sp>
      <p:sp>
        <p:nvSpPr>
          <p:cNvPr id="4" name="矩形 3"/>
          <p:cNvSpPr/>
          <p:nvPr/>
        </p:nvSpPr>
        <p:spPr>
          <a:xfrm>
            <a:off x="1237607" y="6168188"/>
            <a:ext cx="989121" cy="292388"/>
          </a:xfrm>
          <a:prstGeom prst="rect">
            <a:avLst/>
          </a:prstGeom>
        </p:spPr>
        <p:txBody>
          <a:bodyPr wrap="square">
            <a:spAutoFit/>
          </a:bodyPr>
          <a:lstStyle/>
          <a:p>
            <a:r>
              <a:rPr lang="zh-TW" altLang="en-US" sz="1300" b="1" dirty="0">
                <a:latin typeface="+mj-lt"/>
                <a:ea typeface="Arial Unicode MS" panose="020B0604020202020204" pitchFamily="34" charset="-120"/>
                <a:cs typeface="Arial Unicode MS" panose="020B0604020202020204" pitchFamily="34" charset="-120"/>
              </a:rPr>
              <a:t>Yue-Da Lin </a:t>
            </a:r>
          </a:p>
        </p:txBody>
      </p:sp>
      <p:sp>
        <p:nvSpPr>
          <p:cNvPr id="11" name="矩形 10"/>
          <p:cNvSpPr/>
          <p:nvPr/>
        </p:nvSpPr>
        <p:spPr>
          <a:xfrm>
            <a:off x="2195736" y="6168188"/>
            <a:ext cx="1251112"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Wei-Ming Chen</a:t>
            </a:r>
          </a:p>
        </p:txBody>
      </p:sp>
      <p:sp>
        <p:nvSpPr>
          <p:cNvPr id="16" name="矩形 15"/>
          <p:cNvSpPr/>
          <p:nvPr/>
        </p:nvSpPr>
        <p:spPr>
          <a:xfrm>
            <a:off x="3532805" y="6168188"/>
            <a:ext cx="97975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Yun-Da Tsai</a:t>
            </a:r>
          </a:p>
        </p:txBody>
      </p:sp>
      <p:sp>
        <p:nvSpPr>
          <p:cNvPr id="26" name="矩形 25"/>
          <p:cNvSpPr/>
          <p:nvPr/>
        </p:nvSpPr>
        <p:spPr>
          <a:xfrm>
            <a:off x="4499992" y="6168188"/>
            <a:ext cx="1257075"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Cheng-Jhih Han</a:t>
            </a:r>
          </a:p>
        </p:txBody>
      </p:sp>
      <p:sp>
        <p:nvSpPr>
          <p:cNvPr id="28" name="矩形 27"/>
          <p:cNvSpPr/>
          <p:nvPr/>
        </p:nvSpPr>
        <p:spPr>
          <a:xfrm>
            <a:off x="5874458" y="6168188"/>
            <a:ext cx="866648"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Yi-Jing Lin</a:t>
            </a:r>
          </a:p>
        </p:txBody>
      </p:sp>
      <p:sp>
        <p:nvSpPr>
          <p:cNvPr id="30" name="矩形 29"/>
          <p:cNvSpPr/>
          <p:nvPr/>
        </p:nvSpPr>
        <p:spPr>
          <a:xfrm>
            <a:off x="46449" y="6168188"/>
            <a:ext cx="1083823" cy="292388"/>
          </a:xfrm>
          <a:prstGeom prst="rect">
            <a:avLst/>
          </a:prstGeom>
        </p:spPr>
        <p:txBody>
          <a:bodyPr wrap="none">
            <a:spAutoFit/>
          </a:bodyPr>
          <a:lstStyle/>
          <a:p>
            <a:r>
              <a:rPr lang="zh-TW" altLang="en-US" sz="1300" b="1" dirty="0">
                <a:latin typeface="+mj-lt"/>
                <a:ea typeface="Arial Unicode MS" panose="020B0604020202020204" pitchFamily="34" charset="-120"/>
                <a:cs typeface="Arial Unicode MS" panose="020B0604020202020204" pitchFamily="34" charset="-120"/>
              </a:rPr>
              <a:t>Yu-Ming Guo</a:t>
            </a:r>
          </a:p>
        </p:txBody>
      </p:sp>
      <p:sp>
        <p:nvSpPr>
          <p:cNvPr id="32" name="矩形 31"/>
          <p:cNvSpPr/>
          <p:nvPr/>
        </p:nvSpPr>
        <p:spPr>
          <a:xfrm>
            <a:off x="4864984" y="4379482"/>
            <a:ext cx="946156"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Tzu-</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Jui</a:t>
            </a:r>
            <a:r>
              <a:rPr lang="en-US" altLang="zh-TW" sz="1300" b="1" dirty="0">
                <a:solidFill>
                  <a:srgbClr val="000000"/>
                </a:solidFill>
                <a:latin typeface="+mj-lt"/>
                <a:ea typeface="Arial Unicode MS" panose="020B0604020202020204" pitchFamily="34" charset="-120"/>
                <a:cs typeface="Arial Unicode MS" panose="020B0604020202020204" pitchFamily="34" charset="-120"/>
              </a:rPr>
              <a:t> Sun</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5" name="矩形 34"/>
          <p:cNvSpPr/>
          <p:nvPr/>
        </p:nvSpPr>
        <p:spPr>
          <a:xfrm>
            <a:off x="6690580" y="6168188"/>
            <a:ext cx="1265796" cy="292388"/>
          </a:xfrm>
          <a:prstGeom prst="rect">
            <a:avLst/>
          </a:prstGeom>
        </p:spPr>
        <p:txBody>
          <a:bodyPr wrap="none">
            <a:spAutoFit/>
          </a:bodyPr>
          <a:lstStyle/>
          <a:p>
            <a:r>
              <a:rPr lang="en-US" altLang="zh-TW" sz="1300" b="1" dirty="0">
                <a:latin typeface="+mj-lt"/>
                <a:ea typeface="Arial Unicode MS" panose="020B0604020202020204" pitchFamily="34" charset="-120"/>
                <a:cs typeface="Arial Unicode MS" panose="020B0604020202020204" pitchFamily="34" charset="-120"/>
              </a:rPr>
              <a:t>Yi-</a:t>
            </a:r>
            <a:r>
              <a:rPr lang="en-US" altLang="zh-TW" sz="1300" b="1" dirty="0" err="1">
                <a:latin typeface="+mj-lt"/>
                <a:ea typeface="Arial Unicode MS" panose="020B0604020202020204" pitchFamily="34" charset="-120"/>
                <a:cs typeface="Arial Unicode MS" panose="020B0604020202020204" pitchFamily="34" charset="-120"/>
              </a:rPr>
              <a:t>Heng</a:t>
            </a:r>
            <a:r>
              <a:rPr lang="en-US" altLang="zh-TW" sz="1300" b="1" dirty="0">
                <a:latin typeface="+mj-lt"/>
                <a:ea typeface="Arial Unicode MS" panose="020B0604020202020204" pitchFamily="34" charset="-120"/>
                <a:cs typeface="Arial Unicode MS" panose="020B0604020202020204" pitchFamily="34" charset="-120"/>
              </a:rPr>
              <a:t> Chiang </a:t>
            </a:r>
            <a:endParaRPr lang="zh-TW" altLang="en-US" sz="1300" b="1" dirty="0">
              <a:latin typeface="+mj-lt"/>
              <a:ea typeface="Arial Unicode MS" panose="020B0604020202020204" pitchFamily="34" charset="-120"/>
              <a:cs typeface="Arial Unicode MS" panose="020B0604020202020204" pitchFamily="34" charset="-120"/>
            </a:endParaRPr>
          </a:p>
        </p:txBody>
      </p:sp>
      <p:sp>
        <p:nvSpPr>
          <p:cNvPr id="37" name="矩形 36"/>
          <p:cNvSpPr/>
          <p:nvPr/>
        </p:nvSpPr>
        <p:spPr>
          <a:xfrm>
            <a:off x="7819568" y="6168188"/>
            <a:ext cx="1433277" cy="292388"/>
          </a:xfrm>
          <a:prstGeom prst="rect">
            <a:avLst/>
          </a:prstGeom>
        </p:spPr>
        <p:txBody>
          <a:bodyPr wrap="none">
            <a:spAutoFit/>
          </a:bodyPr>
          <a:lstStyle/>
          <a:p>
            <a:r>
              <a:rPr lang="en-US" altLang="zh-TW" sz="1300" b="1" dirty="0">
                <a:solidFill>
                  <a:srgbClr val="000000"/>
                </a:solidFill>
                <a:latin typeface="+mj-lt"/>
                <a:ea typeface="Arial Unicode MS" panose="020B0604020202020204" pitchFamily="34" charset="-120"/>
                <a:cs typeface="Arial Unicode MS" panose="020B0604020202020204" pitchFamily="34" charset="-120"/>
              </a:rPr>
              <a:t>Ching-Yuan </a:t>
            </a:r>
            <a:r>
              <a:rPr lang="en-US" altLang="zh-TW" sz="1300" b="1" dirty="0" err="1">
                <a:solidFill>
                  <a:srgbClr val="000000"/>
                </a:solidFill>
                <a:latin typeface="+mj-lt"/>
                <a:ea typeface="Arial Unicode MS" panose="020B0604020202020204" pitchFamily="34" charset="-120"/>
                <a:cs typeface="Arial Unicode MS" panose="020B0604020202020204" pitchFamily="34" charset="-120"/>
              </a:rPr>
              <a:t>Chien</a:t>
            </a:r>
            <a:r>
              <a:rPr lang="en-US" altLang="zh-TW" sz="1300" b="1" dirty="0">
                <a:latin typeface="+mj-lt"/>
                <a:ea typeface="Arial Unicode MS" panose="020B0604020202020204" pitchFamily="34" charset="-120"/>
                <a:cs typeface="Arial Unicode MS" panose="020B0604020202020204" pitchFamily="34" charset="-120"/>
              </a:rPr>
              <a:t> </a:t>
            </a:r>
            <a:endParaRPr lang="zh-TW" altLang="en-US" sz="1300" b="1" dirty="0">
              <a:latin typeface="+mj-lt"/>
              <a:ea typeface="Arial Unicode MS" panose="020B0604020202020204" pitchFamily="34" charset="-120"/>
              <a:cs typeface="Arial Unicode MS" panose="020B0604020202020204" pitchFamily="34" charset="-120"/>
            </a:endParaRPr>
          </a:p>
        </p:txBody>
      </p:sp>
      <p:pic>
        <p:nvPicPr>
          <p:cNvPr id="39" name="圖片 38"/>
          <p:cNvPicPr>
            <a:picLocks/>
          </p:cNvPicPr>
          <p:nvPr/>
        </p:nvPicPr>
        <p:blipFill rotWithShape="1">
          <a:blip r:embed="rId7" cstate="print">
            <a:extLst>
              <a:ext uri="{28A0092B-C50C-407E-A947-70E740481C1C}">
                <a14:useLocalDpi xmlns:a14="http://schemas.microsoft.com/office/drawing/2010/main" val="0"/>
              </a:ext>
            </a:extLst>
          </a:blip>
          <a:srcRect l="18539" t="2262" r="19437" b="31720"/>
          <a:stretch/>
        </p:blipFill>
        <p:spPr>
          <a:xfrm>
            <a:off x="6948368" y="2991515"/>
            <a:ext cx="936000" cy="1425398"/>
          </a:xfrm>
          <a:prstGeom prst="rect">
            <a:avLst/>
          </a:prstGeom>
        </p:spPr>
      </p:pic>
      <p:pic>
        <p:nvPicPr>
          <p:cNvPr id="42" name="圖片 41"/>
          <p:cNvPicPr>
            <a:picLocks/>
          </p:cNvPicPr>
          <p:nvPr/>
        </p:nvPicPr>
        <p:blipFill rotWithShape="1">
          <a:blip r:embed="rId8" cstate="print">
            <a:extLst>
              <a:ext uri="{28A0092B-C50C-407E-A947-70E740481C1C}">
                <a14:useLocalDpi xmlns:a14="http://schemas.microsoft.com/office/drawing/2010/main" val="0"/>
              </a:ext>
            </a:extLst>
          </a:blip>
          <a:srcRect l="33143" t="28350" r="27030" b="39793"/>
          <a:stretch/>
        </p:blipFill>
        <p:spPr>
          <a:xfrm>
            <a:off x="79928" y="4763565"/>
            <a:ext cx="1080000" cy="1440000"/>
          </a:xfrm>
          <a:prstGeom prst="rect">
            <a:avLst/>
          </a:prstGeom>
        </p:spPr>
      </p:pic>
      <p:pic>
        <p:nvPicPr>
          <p:cNvPr id="43" name="圖片 42"/>
          <p:cNvPicPr>
            <a:picLocks/>
          </p:cNvPicPr>
          <p:nvPr/>
        </p:nvPicPr>
        <p:blipFill rotWithShape="1">
          <a:blip r:embed="rId9" cstate="print">
            <a:extLst>
              <a:ext uri="{28A0092B-C50C-407E-A947-70E740481C1C}">
                <a14:useLocalDpi xmlns:a14="http://schemas.microsoft.com/office/drawing/2010/main" val="0"/>
              </a:ext>
            </a:extLst>
          </a:blip>
          <a:srcRect l="32011" t="27451" r="29896" b="41915"/>
          <a:stretch/>
        </p:blipFill>
        <p:spPr>
          <a:xfrm>
            <a:off x="1203704" y="4763565"/>
            <a:ext cx="1080000" cy="1440000"/>
          </a:xfrm>
          <a:prstGeom prst="rect">
            <a:avLst/>
          </a:prstGeom>
        </p:spPr>
      </p:pic>
      <p:pic>
        <p:nvPicPr>
          <p:cNvPr id="45" name="圖片 44"/>
          <p:cNvPicPr>
            <a:picLocks/>
          </p:cNvPicPr>
          <p:nvPr/>
        </p:nvPicPr>
        <p:blipFill rotWithShape="1">
          <a:blip r:embed="rId10" cstate="print">
            <a:extLst>
              <a:ext uri="{28A0092B-C50C-407E-A947-70E740481C1C}">
                <a14:useLocalDpi xmlns:a14="http://schemas.microsoft.com/office/drawing/2010/main" val="0"/>
              </a:ext>
            </a:extLst>
          </a:blip>
          <a:srcRect l="28749" t="21997" r="26073" b="39618"/>
          <a:stretch/>
        </p:blipFill>
        <p:spPr>
          <a:xfrm>
            <a:off x="3442328" y="4763565"/>
            <a:ext cx="1080000" cy="1440000"/>
          </a:xfrm>
          <a:prstGeom prst="rect">
            <a:avLst/>
          </a:prstGeom>
        </p:spPr>
      </p:pic>
      <p:pic>
        <p:nvPicPr>
          <p:cNvPr id="46" name="圖片 45"/>
          <p:cNvPicPr>
            <a:picLocks/>
          </p:cNvPicPr>
          <p:nvPr/>
        </p:nvPicPr>
        <p:blipFill rotWithShape="1">
          <a:blip r:embed="rId11" cstate="print">
            <a:extLst>
              <a:ext uri="{28A0092B-C50C-407E-A947-70E740481C1C}">
                <a14:useLocalDpi xmlns:a14="http://schemas.microsoft.com/office/drawing/2010/main" val="0"/>
              </a:ext>
            </a:extLst>
          </a:blip>
          <a:srcRect l="31322" t="17850" r="21758" b="43124"/>
          <a:stretch/>
        </p:blipFill>
        <p:spPr>
          <a:xfrm>
            <a:off x="4571334" y="4763565"/>
            <a:ext cx="1080000" cy="1440000"/>
          </a:xfrm>
          <a:prstGeom prst="rect">
            <a:avLst/>
          </a:prstGeom>
        </p:spPr>
      </p:pic>
      <p:pic>
        <p:nvPicPr>
          <p:cNvPr id="47" name="圖片 46"/>
          <p:cNvPicPr>
            <a:picLocks/>
          </p:cNvPicPr>
          <p:nvPr/>
        </p:nvPicPr>
        <p:blipFill rotWithShape="1">
          <a:blip r:embed="rId12" cstate="print">
            <a:extLst>
              <a:ext uri="{28A0092B-C50C-407E-A947-70E740481C1C}">
                <a14:useLocalDpi xmlns:a14="http://schemas.microsoft.com/office/drawing/2010/main" val="0"/>
              </a:ext>
            </a:extLst>
          </a:blip>
          <a:srcRect l="32760" t="25874" r="31091" b="43856"/>
          <a:stretch/>
        </p:blipFill>
        <p:spPr>
          <a:xfrm>
            <a:off x="5724128" y="4763565"/>
            <a:ext cx="1080000" cy="1440000"/>
          </a:xfrm>
          <a:prstGeom prst="rect">
            <a:avLst/>
          </a:prstGeom>
        </p:spPr>
      </p:pic>
      <p:pic>
        <p:nvPicPr>
          <p:cNvPr id="48" name="圖片 47"/>
          <p:cNvPicPr>
            <a:picLocks/>
          </p:cNvPicPr>
          <p:nvPr/>
        </p:nvPicPr>
        <p:blipFill rotWithShape="1">
          <a:blip r:embed="rId13" cstate="print">
            <a:extLst>
              <a:ext uri="{28A0092B-C50C-407E-A947-70E740481C1C}">
                <a14:useLocalDpi xmlns:a14="http://schemas.microsoft.com/office/drawing/2010/main" val="0"/>
              </a:ext>
            </a:extLst>
          </a:blip>
          <a:srcRect l="20003" r="13323" b="20705"/>
          <a:stretch/>
        </p:blipFill>
        <p:spPr>
          <a:xfrm>
            <a:off x="6898492" y="4763565"/>
            <a:ext cx="933134" cy="1440000"/>
          </a:xfrm>
          <a:prstGeom prst="rect">
            <a:avLst/>
          </a:prstGeom>
        </p:spPr>
      </p:pic>
      <p:pic>
        <p:nvPicPr>
          <p:cNvPr id="49" name="圖片 48"/>
          <p:cNvPicPr>
            <a:picLocks/>
          </p:cNvPicPr>
          <p:nvPr/>
        </p:nvPicPr>
        <p:blipFill rotWithShape="1">
          <a:blip r:embed="rId14" cstate="print">
            <a:extLst>
              <a:ext uri="{28A0092B-C50C-407E-A947-70E740481C1C}">
                <a14:useLocalDpi xmlns:a14="http://schemas.microsoft.com/office/drawing/2010/main" val="0"/>
              </a:ext>
            </a:extLst>
          </a:blip>
          <a:srcRect l="18995" t="5605" r="16592" b="14385"/>
          <a:stretch/>
        </p:blipFill>
        <p:spPr>
          <a:xfrm>
            <a:off x="8061661" y="4763565"/>
            <a:ext cx="946445" cy="1440000"/>
          </a:xfrm>
          <a:prstGeom prst="rect">
            <a:avLst/>
          </a:prstGeom>
        </p:spPr>
      </p:pic>
      <p:pic>
        <p:nvPicPr>
          <p:cNvPr id="50" name="圖片 49"/>
          <p:cNvPicPr>
            <a:picLocks/>
          </p:cNvPicPr>
          <p:nvPr/>
        </p:nvPicPr>
        <p:blipFill rotWithShape="1">
          <a:blip r:embed="rId15" cstate="print">
            <a:extLst>
              <a:ext uri="{28A0092B-C50C-407E-A947-70E740481C1C}">
                <a14:useLocalDpi xmlns:a14="http://schemas.microsoft.com/office/drawing/2010/main" val="0"/>
              </a:ext>
            </a:extLst>
          </a:blip>
          <a:srcRect l="31668" t="21651" r="25090" b="42903"/>
          <a:stretch/>
        </p:blipFill>
        <p:spPr>
          <a:xfrm>
            <a:off x="2321143" y="4763565"/>
            <a:ext cx="1080000" cy="1440000"/>
          </a:xfrm>
          <a:prstGeom prst="rect">
            <a:avLst/>
          </a:prstGeom>
        </p:spPr>
      </p:pic>
      <p:pic>
        <p:nvPicPr>
          <p:cNvPr id="51" name="圖片 50"/>
          <p:cNvPicPr>
            <a:picLocks/>
          </p:cNvPicPr>
          <p:nvPr/>
        </p:nvPicPr>
        <p:blipFill rotWithShape="1">
          <a:blip r:embed="rId16">
            <a:extLst>
              <a:ext uri="{28A0092B-C50C-407E-A947-70E740481C1C}">
                <a14:useLocalDpi xmlns:a14="http://schemas.microsoft.com/office/drawing/2010/main" val="0"/>
              </a:ext>
            </a:extLst>
          </a:blip>
          <a:srcRect l="33201" t="5900" r="31800" b="55250"/>
          <a:stretch/>
        </p:blipFill>
        <p:spPr>
          <a:xfrm>
            <a:off x="2339752" y="2991515"/>
            <a:ext cx="1080000" cy="1440000"/>
          </a:xfrm>
          <a:prstGeom prst="rect">
            <a:avLst/>
          </a:prstGeom>
        </p:spPr>
      </p:pic>
      <p:pic>
        <p:nvPicPr>
          <p:cNvPr id="53" name="圖片 52"/>
          <p:cNvPicPr>
            <a:picLocks noChangeAspect="1"/>
          </p:cNvPicPr>
          <p:nvPr/>
        </p:nvPicPr>
        <p:blipFill rotWithShape="1">
          <a:blip r:embed="rId17" cstate="print">
            <a:extLst>
              <a:ext uri="{28A0092B-C50C-407E-A947-70E740481C1C}">
                <a14:useLocalDpi xmlns:a14="http://schemas.microsoft.com/office/drawing/2010/main" val="0"/>
              </a:ext>
            </a:extLst>
          </a:blip>
          <a:srcRect l="7876" t="21581" r="76442" b="62623"/>
          <a:stretch/>
        </p:blipFill>
        <p:spPr>
          <a:xfrm>
            <a:off x="1187624" y="2991515"/>
            <a:ext cx="1080000" cy="1450496"/>
          </a:xfrm>
          <a:prstGeom prst="rect">
            <a:avLst/>
          </a:prstGeom>
        </p:spPr>
      </p:pic>
      <p:pic>
        <p:nvPicPr>
          <p:cNvPr id="54" name="圖片 53"/>
          <p:cNvPicPr>
            <a:picLocks/>
          </p:cNvPicPr>
          <p:nvPr/>
        </p:nvPicPr>
        <p:blipFill rotWithShape="1">
          <a:blip r:embed="rId18">
            <a:extLst>
              <a:ext uri="{28A0092B-C50C-407E-A947-70E740481C1C}">
                <a14:useLocalDpi xmlns:a14="http://schemas.microsoft.com/office/drawing/2010/main" val="0"/>
              </a:ext>
            </a:extLst>
          </a:blip>
          <a:srcRect l="28626" t="26806" r="34161" b="42823"/>
          <a:stretch/>
        </p:blipFill>
        <p:spPr>
          <a:xfrm>
            <a:off x="5797371" y="2991515"/>
            <a:ext cx="1080000" cy="1440000"/>
          </a:xfrm>
          <a:prstGeom prst="rect">
            <a:avLst/>
          </a:prstGeom>
        </p:spPr>
      </p:pic>
      <p:pic>
        <p:nvPicPr>
          <p:cNvPr id="5" name="圖片 4"/>
          <p:cNvPicPr>
            <a:picLocks/>
          </p:cNvPicPr>
          <p:nvPr/>
        </p:nvPicPr>
        <p:blipFill rotWithShape="1">
          <a:blip r:embed="rId19" cstate="print">
            <a:extLst>
              <a:ext uri="{28A0092B-C50C-407E-A947-70E740481C1C}">
                <a14:useLocalDpi xmlns:a14="http://schemas.microsoft.com/office/drawing/2010/main" val="0"/>
              </a:ext>
            </a:extLst>
          </a:blip>
          <a:srcRect l="36980" t="6246" r="42849" b="71122"/>
          <a:stretch/>
        </p:blipFill>
        <p:spPr>
          <a:xfrm>
            <a:off x="3491880" y="2991515"/>
            <a:ext cx="1080000" cy="1440000"/>
          </a:xfrm>
          <a:prstGeom prst="rect">
            <a:avLst/>
          </a:prstGeom>
        </p:spPr>
      </p:pic>
      <p:pic>
        <p:nvPicPr>
          <p:cNvPr id="12" name="圖片 11"/>
          <p:cNvPicPr>
            <a:picLocks/>
          </p:cNvPicPr>
          <p:nvPr/>
        </p:nvPicPr>
        <p:blipFill rotWithShape="1">
          <a:blip r:embed="rId20" cstate="print">
            <a:extLst>
              <a:ext uri="{28A0092B-C50C-407E-A947-70E740481C1C}">
                <a14:useLocalDpi xmlns:a14="http://schemas.microsoft.com/office/drawing/2010/main" val="0"/>
              </a:ext>
            </a:extLst>
          </a:blip>
          <a:srcRect l="35416" t="4450" r="45266" b="74641"/>
          <a:stretch/>
        </p:blipFill>
        <p:spPr>
          <a:xfrm>
            <a:off x="4680449" y="2991515"/>
            <a:ext cx="1080000" cy="1440000"/>
          </a:xfrm>
          <a:prstGeom prst="rect">
            <a:avLst/>
          </a:prstGeom>
        </p:spPr>
      </p:pic>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pic>
        <p:nvPicPr>
          <p:cNvPr id="10" name="圖片 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56376" y="2991515"/>
            <a:ext cx="1065600" cy="1440000"/>
          </a:xfrm>
          <a:prstGeom prst="rect">
            <a:avLst/>
          </a:prstGeom>
        </p:spPr>
      </p:pic>
      <p:sp>
        <p:nvSpPr>
          <p:cNvPr id="13" name="矩形 12"/>
          <p:cNvSpPr/>
          <p:nvPr/>
        </p:nvSpPr>
        <p:spPr>
          <a:xfrm>
            <a:off x="7865927" y="4379482"/>
            <a:ext cx="1305165" cy="292388"/>
          </a:xfrm>
          <a:prstGeom prst="rect">
            <a:avLst/>
          </a:prstGeom>
        </p:spPr>
        <p:txBody>
          <a:bodyPr wrap="none">
            <a:spAutoFit/>
          </a:bodyPr>
          <a:lstStyle/>
          <a:p>
            <a:r>
              <a:rPr lang="zh-TW" altLang="en-US" sz="1300" b="1" dirty="0">
                <a:latin typeface="+mj-lt"/>
                <a:ea typeface="Arial Unicode MS" pitchFamily="34" charset="-120"/>
                <a:cs typeface="Arial Unicode MS" pitchFamily="34" charset="-120"/>
              </a:rPr>
              <a:t>Cheng-Hung Lee</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sp>
        <p:nvSpPr>
          <p:cNvPr id="41" name="矩形 40"/>
          <p:cNvSpPr/>
          <p:nvPr/>
        </p:nvSpPr>
        <p:spPr>
          <a:xfrm>
            <a:off x="3563888" y="81035"/>
            <a:ext cx="1742785" cy="1015663"/>
          </a:xfrm>
          <a:prstGeom prst="rect">
            <a:avLst/>
          </a:prstGeom>
        </p:spPr>
        <p:txBody>
          <a:bodyPr wrap="none">
            <a:spAutoFit/>
          </a:bodyPr>
          <a:lstStyle/>
          <a:p>
            <a:r>
              <a:rPr lang="en-US" altLang="zh-TW" sz="6000" b="1" dirty="0">
                <a:solidFill>
                  <a:srgbClr val="C00000"/>
                </a:solidFill>
              </a:rPr>
              <a:t>2016</a:t>
            </a:r>
            <a:endParaRPr lang="zh-TW" altLang="en-US" sz="6000" b="1" dirty="0">
              <a:solidFill>
                <a:srgbClr val="C00000"/>
              </a:solidFill>
            </a:endParaRPr>
          </a:p>
        </p:txBody>
      </p:sp>
      <p:sp>
        <p:nvSpPr>
          <p:cNvPr id="44" name="矩形 43"/>
          <p:cNvSpPr/>
          <p:nvPr/>
        </p:nvSpPr>
        <p:spPr>
          <a:xfrm>
            <a:off x="7846620" y="2678723"/>
            <a:ext cx="1261884" cy="246221"/>
          </a:xfrm>
          <a:prstGeom prst="rect">
            <a:avLst/>
          </a:prstGeom>
        </p:spPr>
        <p:txBody>
          <a:bodyPr wrap="none">
            <a:spAutoFit/>
          </a:bodyPr>
          <a:lstStyle/>
          <a:p>
            <a:r>
              <a:rPr lang="en-US" altLang="zh-TW" sz="1000" b="1" dirty="0"/>
              <a:t>Sagacity Technology</a:t>
            </a:r>
            <a:endParaRPr lang="zh-TW" altLang="en-US" sz="1000" b="1" dirty="0"/>
          </a:p>
        </p:txBody>
      </p:sp>
    </p:spTree>
    <p:extLst>
      <p:ext uri="{BB962C8B-B14F-4D97-AF65-F5344CB8AC3E}">
        <p14:creationId xmlns:p14="http://schemas.microsoft.com/office/powerpoint/2010/main" val="102869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21904" y="788399"/>
            <a:ext cx="9130408" cy="1272449"/>
          </a:xfrm>
        </p:spPr>
        <p:txBody>
          <a:bodyPr>
            <a:normAutofit/>
          </a:bodyPr>
          <a:lstStyle/>
          <a:p>
            <a:r>
              <a:rPr lang="en-US" altLang="zh-TW" sz="3800" b="1" dirty="0">
                <a:solidFill>
                  <a:schemeClr val="accent1">
                    <a:lumMod val="75000"/>
                  </a:schemeClr>
                </a:solidFill>
              </a:rPr>
              <a:t>IMTKU Question Answering System for </a:t>
            </a:r>
            <a:br>
              <a:rPr lang="en-US" altLang="zh-TW" sz="3800" b="1" dirty="0">
                <a:solidFill>
                  <a:schemeClr val="accent1">
                    <a:lumMod val="75000"/>
                  </a:schemeClr>
                </a:solidFill>
              </a:rPr>
            </a:br>
            <a:r>
              <a:rPr lang="en-US" altLang="zh-TW" sz="3800" b="1" dirty="0">
                <a:solidFill>
                  <a:schemeClr val="accent1">
                    <a:lumMod val="75000"/>
                  </a:schemeClr>
                </a:solidFill>
              </a:rPr>
              <a:t>World History Exams at </a:t>
            </a:r>
            <a:r>
              <a:rPr lang="en-US" altLang="zh-TW" sz="3800" b="1" dirty="0">
                <a:solidFill>
                  <a:srgbClr val="C00000"/>
                </a:solidFill>
              </a:rPr>
              <a:t>NTCIR-13</a:t>
            </a:r>
            <a:r>
              <a:rPr lang="en-US" altLang="zh-TW" sz="3800" b="1" dirty="0">
                <a:solidFill>
                  <a:schemeClr val="accent1">
                    <a:lumMod val="75000"/>
                  </a:schemeClr>
                </a:solidFill>
              </a:rPr>
              <a:t> QALab-3</a:t>
            </a:r>
            <a:endParaRPr lang="zh-TW" altLang="en-US" sz="38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119112" y="6380918"/>
            <a:ext cx="8496944" cy="432048"/>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a:p>
            <a:pPr lvl="0" algn="ctr">
              <a:defRPr/>
            </a:pPr>
            <a:r>
              <a:rPr lang="en-US" altLang="zh-TW" sz="1400" dirty="0">
                <a:solidFill>
                  <a:schemeClr val="tx1">
                    <a:tint val="75000"/>
                  </a:schemeClr>
                </a:solidFill>
              </a:rPr>
              <a:t>NTCIR-13 Conference, December 5-8, 2017, Tokyo, Japan</a:t>
            </a:r>
          </a:p>
        </p:txBody>
      </p:sp>
      <p:sp>
        <p:nvSpPr>
          <p:cNvPr id="3" name="矩形 2"/>
          <p:cNvSpPr/>
          <p:nvPr/>
        </p:nvSpPr>
        <p:spPr>
          <a:xfrm>
            <a:off x="1107322" y="2032392"/>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3518273" y="2935745"/>
            <a:ext cx="1080000" cy="1440000"/>
          </a:xfrm>
          <a:prstGeom prst="rect">
            <a:avLst/>
          </a:prstGeom>
        </p:spPr>
      </p:pic>
      <p:sp>
        <p:nvSpPr>
          <p:cNvPr id="55" name="矩形 3"/>
          <p:cNvSpPr/>
          <p:nvPr/>
        </p:nvSpPr>
        <p:spPr>
          <a:xfrm>
            <a:off x="6639383" y="6154642"/>
            <a:ext cx="989121" cy="292388"/>
          </a:xfrm>
          <a:prstGeom prst="rect">
            <a:avLst/>
          </a:prstGeom>
        </p:spPr>
        <p:txBody>
          <a:bodyPr wrap="square">
            <a:spAutoFit/>
          </a:bodyPr>
          <a:lstStyle/>
          <a:p>
            <a:pPr algn="ctr" defTabSz="914400" fontAlgn="base">
              <a:spcBef>
                <a:spcPct val="0"/>
              </a:spcBef>
              <a:spcAft>
                <a:spcPct val="0"/>
              </a:spcAft>
            </a:pPr>
            <a:r>
              <a:rPr kumimoji="1" lang="zh-TW" altLang="en-US" sz="1300" b="1" dirty="0">
                <a:solidFill>
                  <a:prstClr val="black"/>
                </a:solidFill>
                <a:latin typeface="Calibri"/>
                <a:ea typeface="Arial Unicode MS" panose="020B0604020202020204" pitchFamily="34" charset="-120"/>
                <a:cs typeface="Arial Unicode MS" panose="020B0604020202020204" pitchFamily="34" charset="-120"/>
              </a:rPr>
              <a:t>Yue-Da Lin </a:t>
            </a:r>
          </a:p>
        </p:txBody>
      </p:sp>
      <p:pic>
        <p:nvPicPr>
          <p:cNvPr id="56" name="圖片 42"/>
          <p:cNvPicPr>
            <a:picLocks/>
          </p:cNvPicPr>
          <p:nvPr/>
        </p:nvPicPr>
        <p:blipFill rotWithShape="1">
          <a:blip r:embed="rId7" cstate="print">
            <a:extLst>
              <a:ext uri="{28A0092B-C50C-407E-A947-70E740481C1C}">
                <a14:useLocalDpi xmlns:a14="http://schemas.microsoft.com/office/drawing/2010/main" val="0"/>
              </a:ext>
            </a:extLst>
          </a:blip>
          <a:srcRect l="32011" t="27451" r="29896" b="41915"/>
          <a:stretch/>
        </p:blipFill>
        <p:spPr>
          <a:xfrm>
            <a:off x="6581548" y="4700563"/>
            <a:ext cx="1046956" cy="1454079"/>
          </a:xfrm>
          <a:prstGeom prst="rect">
            <a:avLst/>
          </a:prstGeom>
        </p:spPr>
      </p:pic>
      <p:pic>
        <p:nvPicPr>
          <p:cNvPr id="57" name="Picture 56" descr="https://scontent-tpe1-1.xx.fbcdn.net/v/t34.0-12/14937969_1521447074536256_1679985479_n.jpg?oh=e7bdcdc277a989856b7f9284f715baf2&amp;oe=582181D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4865" y="2935745"/>
            <a:ext cx="1030560" cy="1403047"/>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08.jpg" title="圖片"/>
          <p:cNvPicPr preferRelativeResize="0"/>
          <p:nvPr/>
        </p:nvPicPr>
        <p:blipFill rotWithShape="1">
          <a:blip r:embed="rId9" cstate="print"/>
          <a:srcRect l="17600" t="2154" r="12201" b="34167"/>
          <a:stretch/>
        </p:blipFill>
        <p:spPr>
          <a:xfrm>
            <a:off x="2695402" y="4708271"/>
            <a:ext cx="1152128" cy="1439402"/>
          </a:xfrm>
          <a:prstGeom prst="rect">
            <a:avLst/>
          </a:prstGeom>
          <a:noFill/>
        </p:spPr>
      </p:pic>
      <p:sp>
        <p:nvSpPr>
          <p:cNvPr id="60" name="矩形 3"/>
          <p:cNvSpPr/>
          <p:nvPr/>
        </p:nvSpPr>
        <p:spPr>
          <a:xfrm>
            <a:off x="2630830" y="6147512"/>
            <a:ext cx="1216700"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Hsuan</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1" name="image09.jpg" title="圖片"/>
          <p:cNvPicPr preferRelativeResize="0"/>
          <p:nvPr/>
        </p:nvPicPr>
        <p:blipFill>
          <a:blip r:embed="rId10" cstate="print"/>
          <a:stretch>
            <a:fillRect/>
          </a:stretch>
        </p:blipFill>
        <p:spPr>
          <a:xfrm>
            <a:off x="311130" y="4721735"/>
            <a:ext cx="1065949" cy="1447163"/>
          </a:xfrm>
          <a:prstGeom prst="rect">
            <a:avLst/>
          </a:prstGeom>
          <a:noFill/>
        </p:spPr>
      </p:pic>
      <p:sp>
        <p:nvSpPr>
          <p:cNvPr id="62" name="矩形 3"/>
          <p:cNvSpPr/>
          <p:nvPr/>
        </p:nvSpPr>
        <p:spPr>
          <a:xfrm>
            <a:off x="180008" y="6166318"/>
            <a:ext cx="1250295"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Wanchu</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Huang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3" name="image07.jpg" title="圖片"/>
          <p:cNvPicPr preferRelativeResize="0"/>
          <p:nvPr/>
        </p:nvPicPr>
        <p:blipFill rotWithShape="1">
          <a:blip r:embed="rId11" cstate="print"/>
          <a:srcRect b="5256"/>
          <a:stretch/>
        </p:blipFill>
        <p:spPr>
          <a:xfrm>
            <a:off x="1484716" y="4709538"/>
            <a:ext cx="1061712" cy="1453089"/>
          </a:xfrm>
          <a:prstGeom prst="rect">
            <a:avLst/>
          </a:prstGeom>
          <a:noFill/>
        </p:spPr>
      </p:pic>
      <p:sp>
        <p:nvSpPr>
          <p:cNvPr id="64" name="矩形 3"/>
          <p:cNvSpPr/>
          <p:nvPr/>
        </p:nvSpPr>
        <p:spPr>
          <a:xfrm>
            <a:off x="1443140" y="6192544"/>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Shi-</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Ya</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 Zheng</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5" name="image06.jpg" title="圖片"/>
          <p:cNvPicPr preferRelativeResize="0"/>
          <p:nvPr/>
        </p:nvPicPr>
        <p:blipFill>
          <a:blip r:embed="rId12" cstate="print"/>
          <a:stretch>
            <a:fillRect/>
          </a:stretch>
        </p:blipFill>
        <p:spPr>
          <a:xfrm>
            <a:off x="4039527" y="4700563"/>
            <a:ext cx="1117492" cy="1462064"/>
          </a:xfrm>
          <a:prstGeom prst="rect">
            <a:avLst/>
          </a:prstGeom>
          <a:noFill/>
        </p:spPr>
      </p:pic>
      <p:sp>
        <p:nvSpPr>
          <p:cNvPr id="66" name="矩形 3"/>
          <p:cNvSpPr/>
          <p:nvPr/>
        </p:nvSpPr>
        <p:spPr>
          <a:xfrm>
            <a:off x="4018449" y="6153059"/>
            <a:ext cx="1174852" cy="292388"/>
          </a:xfrm>
          <a:prstGeom prst="rect">
            <a:avLst/>
          </a:prstGeom>
        </p:spPr>
        <p:txBody>
          <a:bodyPr wrap="square">
            <a:spAutoFit/>
          </a:bodyPr>
          <a:lstStyle/>
          <a:p>
            <a:pPr algn="ctr" defTabSz="914400" fontAlgn="base">
              <a:spcBef>
                <a:spcPct val="0"/>
              </a:spcBef>
              <a:spcAft>
                <a:spcPct val="0"/>
              </a:spcAft>
            </a:pP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Tz</a:t>
            </a: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-Rung Chen</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pic>
        <p:nvPicPr>
          <p:cNvPr id="67" name="圖片 25"/>
          <p:cNvPicPr>
            <a:picLocks noChangeAspect="1"/>
          </p:cNvPicPr>
          <p:nvPr/>
        </p:nvPicPr>
        <p:blipFill rotWithShape="1">
          <a:blip r:embed="rId13" cstate="print">
            <a:extLst>
              <a:ext uri="{28A0092B-C50C-407E-A947-70E740481C1C}">
                <a14:useLocalDpi xmlns:a14="http://schemas.microsoft.com/office/drawing/2010/main" val="0"/>
              </a:ext>
            </a:extLst>
          </a:blip>
          <a:srcRect r="9095"/>
          <a:stretch/>
        </p:blipFill>
        <p:spPr>
          <a:xfrm>
            <a:off x="5328431" y="4702770"/>
            <a:ext cx="1050534" cy="1444742"/>
          </a:xfrm>
          <a:prstGeom prst="rect">
            <a:avLst/>
          </a:prstGeom>
        </p:spPr>
      </p:pic>
      <p:sp>
        <p:nvSpPr>
          <p:cNvPr id="68" name="矩形 26"/>
          <p:cNvSpPr/>
          <p:nvPr/>
        </p:nvSpPr>
        <p:spPr>
          <a:xfrm>
            <a:off x="5250321" y="6153059"/>
            <a:ext cx="1244674" cy="292388"/>
          </a:xfrm>
          <a:prstGeom prst="rect">
            <a:avLst/>
          </a:prstGeom>
        </p:spPr>
        <p:txBody>
          <a:bodyPr wrap="square">
            <a:spAutoFit/>
          </a:bodyPr>
          <a:lstStyle/>
          <a:p>
            <a:pPr algn="ctr" defTabSz="914400" fontAlgn="base">
              <a:spcBef>
                <a:spcPct val="0"/>
              </a:spcBef>
              <a:spcAft>
                <a:spcPct val="0"/>
              </a:spcAft>
            </a:pPr>
            <a:r>
              <a:rPr kumimoji="1" lang="en-US" altLang="zh-TW" sz="1300" b="1" dirty="0">
                <a:solidFill>
                  <a:prstClr val="black"/>
                </a:solidFill>
                <a:latin typeface="Calibri"/>
                <a:ea typeface="Arial Unicode MS" panose="020B0604020202020204" pitchFamily="34" charset="-120"/>
                <a:cs typeface="Arial Unicode MS" panose="020B0604020202020204" pitchFamily="34" charset="-120"/>
              </a:rPr>
              <a:t>Min-Chun </a:t>
            </a:r>
            <a:r>
              <a:rPr kumimoji="1" lang="en-US" altLang="zh-TW" sz="13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3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69" name="矩形 27"/>
          <p:cNvSpPr/>
          <p:nvPr/>
        </p:nvSpPr>
        <p:spPr>
          <a:xfrm>
            <a:off x="7810852" y="6144208"/>
            <a:ext cx="1002261" cy="261610"/>
          </a:xfrm>
          <a:prstGeom prst="rect">
            <a:avLst/>
          </a:prstGeom>
        </p:spPr>
        <p:txBody>
          <a:bodyPr wrap="square">
            <a:spAutoFit/>
          </a:bodyPr>
          <a:lstStyle/>
          <a:p>
            <a:pPr algn="ctr"/>
            <a:r>
              <a:rPr lang="zh-TW" altLang="en-US" sz="1100" b="1" dirty="0">
                <a:latin typeface="Arial" charset="0"/>
                <a:ea typeface="Arial" charset="0"/>
                <a:cs typeface="Arial" charset="0"/>
              </a:rPr>
              <a:t>Yi-Jing Lin</a:t>
            </a:r>
          </a:p>
        </p:txBody>
      </p:sp>
      <p:pic>
        <p:nvPicPr>
          <p:cNvPr id="70" name="圖片 28"/>
          <p:cNvPicPr>
            <a:picLocks/>
          </p:cNvPicPr>
          <p:nvPr/>
        </p:nvPicPr>
        <p:blipFill rotWithShape="1">
          <a:blip r:embed="rId14" cstate="print">
            <a:extLst>
              <a:ext uri="{28A0092B-C50C-407E-A947-70E740481C1C}">
                <a14:useLocalDpi xmlns:a14="http://schemas.microsoft.com/office/drawing/2010/main" val="0"/>
              </a:ext>
            </a:extLst>
          </a:blip>
          <a:srcRect l="32760" t="25874" r="31091" b="43856"/>
          <a:stretch/>
        </p:blipFill>
        <p:spPr>
          <a:xfrm>
            <a:off x="7803494" y="4715678"/>
            <a:ext cx="1016978" cy="1446949"/>
          </a:xfrm>
          <a:prstGeom prst="rect">
            <a:avLst/>
          </a:prstGeom>
        </p:spPr>
      </p:pic>
      <p:sp>
        <p:nvSpPr>
          <p:cNvPr id="27" name="矩形 40"/>
          <p:cNvSpPr/>
          <p:nvPr/>
        </p:nvSpPr>
        <p:spPr>
          <a:xfrm>
            <a:off x="3563888" y="-27384"/>
            <a:ext cx="1742785" cy="1015663"/>
          </a:xfrm>
          <a:prstGeom prst="rect">
            <a:avLst/>
          </a:prstGeom>
        </p:spPr>
        <p:txBody>
          <a:bodyPr wrap="none">
            <a:spAutoFit/>
          </a:bodyPr>
          <a:lstStyle/>
          <a:p>
            <a:r>
              <a:rPr lang="en-US" altLang="zh-TW" sz="6000" b="1">
                <a:solidFill>
                  <a:srgbClr val="C00000"/>
                </a:solidFill>
              </a:rPr>
              <a:t>2017</a:t>
            </a:r>
            <a:endParaRPr lang="zh-TW" altLang="en-US" sz="6000" b="1" dirty="0">
              <a:solidFill>
                <a:srgbClr val="C00000"/>
              </a:solidFill>
            </a:endParaRPr>
          </a:p>
        </p:txBody>
      </p:sp>
      <p:sp>
        <p:nvSpPr>
          <p:cNvPr id="28" name="矩形 5"/>
          <p:cNvSpPr/>
          <p:nvPr/>
        </p:nvSpPr>
        <p:spPr>
          <a:xfrm>
            <a:off x="3466225" y="4326842"/>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29" name="矩形 3"/>
          <p:cNvSpPr/>
          <p:nvPr/>
        </p:nvSpPr>
        <p:spPr>
          <a:xfrm>
            <a:off x="4675961" y="4334536"/>
            <a:ext cx="1336199" cy="307777"/>
          </a:xfrm>
          <a:prstGeom prst="rect">
            <a:avLst/>
          </a:prstGeom>
        </p:spPr>
        <p:txBody>
          <a:bodyPr wrap="square">
            <a:spAutoFit/>
          </a:bodyPr>
          <a:lstStyle/>
          <a:p>
            <a:pPr algn="ctr" defTabSz="914400" fontAlgn="base">
              <a:spcBef>
                <a:spcPct val="0"/>
              </a:spcBef>
              <a:spcAft>
                <a:spcPct val="0"/>
              </a:spcAft>
            </a:pPr>
            <a:r>
              <a:rPr kumimoji="1" lang="en-US" altLang="zh-TW" sz="1400" b="1" dirty="0">
                <a:solidFill>
                  <a:prstClr val="black"/>
                </a:solidFill>
                <a:latin typeface="Calibri"/>
                <a:ea typeface="Arial Unicode MS" panose="020B0604020202020204" pitchFamily="34" charset="-120"/>
                <a:cs typeface="Arial Unicode MS" panose="020B0604020202020204" pitchFamily="34" charset="-120"/>
              </a:rPr>
              <a:t>Chao-Yu Chen</a:t>
            </a:r>
            <a:endParaRPr kumimoji="1" lang="zh-TW" altLang="en-US" sz="14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50131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stretch>
            <a:fillRect/>
          </a:stretch>
        </p:blipFill>
        <p:spPr>
          <a:xfrm>
            <a:off x="35496" y="40087"/>
            <a:ext cx="963680" cy="436585"/>
          </a:xfrm>
          <a:prstGeom prst="rect">
            <a:avLst/>
          </a:prstGeom>
        </p:spPr>
      </p:pic>
      <p:pic>
        <p:nvPicPr>
          <p:cNvPr id="8" name="Picture 5" descr="C:\Users\myday\Downloads\TKU-logo-12cm.jpg"/>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
        <p:nvSpPr>
          <p:cNvPr id="2" name="標題 1"/>
          <p:cNvSpPr>
            <a:spLocks noGrp="1"/>
          </p:cNvSpPr>
          <p:nvPr>
            <p:ph type="ctrTitle"/>
          </p:nvPr>
        </p:nvSpPr>
        <p:spPr>
          <a:xfrm>
            <a:off x="119112" y="1235741"/>
            <a:ext cx="8773368" cy="1545187"/>
          </a:xfrm>
        </p:spPr>
        <p:txBody>
          <a:bodyPr>
            <a:noAutofit/>
          </a:bodyPr>
          <a:lstStyle/>
          <a:p>
            <a:r>
              <a:rPr lang="en-US" altLang="zh-TW" sz="3600" b="1" dirty="0">
                <a:solidFill>
                  <a:schemeClr val="accent1">
                    <a:lumMod val="75000"/>
                  </a:schemeClr>
                </a:solidFill>
              </a:rPr>
              <a:t>IMTKU Emotional Dialogue System for </a:t>
            </a:r>
            <a:br>
              <a:rPr lang="en-US" altLang="zh-TW" sz="3600" b="1" dirty="0">
                <a:solidFill>
                  <a:schemeClr val="accent1">
                    <a:lumMod val="75000"/>
                  </a:schemeClr>
                </a:solidFill>
              </a:rPr>
            </a:br>
            <a:r>
              <a:rPr lang="en-US" altLang="zh-TW" sz="3600" b="1" dirty="0">
                <a:solidFill>
                  <a:schemeClr val="accent1">
                    <a:lumMod val="75000"/>
                  </a:schemeClr>
                </a:solidFill>
              </a:rPr>
              <a:t>Short Text Conversation at </a:t>
            </a:r>
            <a:r>
              <a:rPr lang="en-US" altLang="zh-TW" sz="3600" b="1" dirty="0">
                <a:solidFill>
                  <a:srgbClr val="C00000"/>
                </a:solidFill>
              </a:rPr>
              <a:t>NTCIR-14</a:t>
            </a:r>
            <a:r>
              <a:rPr lang="en-US" altLang="zh-TW" sz="3600" b="1" dirty="0">
                <a:solidFill>
                  <a:schemeClr val="accent1">
                    <a:lumMod val="75000"/>
                  </a:schemeClr>
                </a:solidFill>
              </a:rPr>
              <a:t> STC-3 (CECG) Task</a:t>
            </a:r>
            <a:endParaRPr lang="zh-TW" altLang="en-US" sz="3600" b="1" dirty="0">
              <a:solidFill>
                <a:srgbClr val="C00000"/>
              </a:solidFill>
            </a:endParaRPr>
          </a:p>
        </p:txBody>
      </p:sp>
      <p:pic>
        <p:nvPicPr>
          <p:cNvPr id="9" name="Picture 6" descr="C:\Users\myday\Downloads\TKU-title15cm.jpg"/>
          <p:cNvPicPr>
            <a:picLocks noChangeAspect="1" noChangeArrowheads="1"/>
          </p:cNvPicPr>
          <p:nvPr/>
        </p:nvPicPr>
        <p:blipFill>
          <a:blip r:embed="rId4" cstate="print"/>
          <a:srcRect/>
          <a:stretch>
            <a:fillRect/>
          </a:stretch>
        </p:blipFill>
        <p:spPr bwMode="auto">
          <a:xfrm>
            <a:off x="6372200" y="312911"/>
            <a:ext cx="1756343" cy="451793"/>
          </a:xfrm>
          <a:prstGeom prst="rect">
            <a:avLst/>
          </a:prstGeom>
          <a:noFill/>
          <a:ln w="9525">
            <a:noFill/>
            <a:miter lim="800000"/>
            <a:headEnd/>
            <a:tailEnd/>
          </a:ln>
        </p:spPr>
      </p:pic>
      <p:sp>
        <p:nvSpPr>
          <p:cNvPr id="15" name="副標題 2"/>
          <p:cNvSpPr txBox="1">
            <a:spLocks/>
          </p:cNvSpPr>
          <p:nvPr/>
        </p:nvSpPr>
        <p:spPr>
          <a:xfrm>
            <a:off x="323528" y="6380918"/>
            <a:ext cx="8496944" cy="216434"/>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altLang="zh-TW" sz="1400" b="0" i="0" u="none" strike="noStrike" kern="1200" cap="none" spc="0" normalizeH="0" baseline="0" noProof="0" dirty="0">
                <a:ln>
                  <a:noFill/>
                </a:ln>
                <a:solidFill>
                  <a:schemeClr val="tx1">
                    <a:tint val="75000"/>
                  </a:schemeClr>
                </a:solidFill>
                <a:effectLst/>
                <a:uLnTx/>
                <a:uFillTx/>
                <a:hlinkClick r:id="rId5"/>
              </a:rPr>
              <a:t>myday@mail.tku.edu.tw</a:t>
            </a:r>
            <a:endParaRPr kumimoji="0" lang="en-US" altLang="zh-TW" sz="1400" b="0" i="0" u="none" strike="noStrike" kern="1200" cap="none" spc="0" normalizeH="0" baseline="0" noProof="0" dirty="0">
              <a:ln>
                <a:noFill/>
              </a:ln>
              <a:solidFill>
                <a:schemeClr val="tx1">
                  <a:tint val="75000"/>
                </a:schemeClr>
              </a:solidFill>
              <a:effectLst/>
              <a:uLnTx/>
              <a:uFillTx/>
            </a:endParaRPr>
          </a:p>
        </p:txBody>
      </p:sp>
      <p:sp>
        <p:nvSpPr>
          <p:cNvPr id="3" name="矩形 2"/>
          <p:cNvSpPr/>
          <p:nvPr/>
        </p:nvSpPr>
        <p:spPr>
          <a:xfrm>
            <a:off x="1078622" y="3040504"/>
            <a:ext cx="6929355" cy="892552"/>
          </a:xfrm>
          <a:prstGeom prst="rect">
            <a:avLst/>
          </a:prstGeom>
        </p:spPr>
        <p:txBody>
          <a:bodyPr wrap="square">
            <a:spAutoFit/>
          </a:bodyPr>
          <a:lstStyle/>
          <a:p>
            <a:pPr algn="ctr"/>
            <a:r>
              <a:rPr lang="zh-TW" altLang="en-US" sz="2600" b="1" dirty="0">
                <a:latin typeface="+mj-lt"/>
                <a:ea typeface="+mj-ea"/>
                <a:cs typeface="+mj-cs"/>
              </a:rPr>
              <a:t>Department of Information Management </a:t>
            </a:r>
          </a:p>
          <a:p>
            <a:pPr algn="ctr"/>
            <a:r>
              <a:rPr lang="zh-TW" altLang="en-US" sz="2600" b="1" dirty="0">
                <a:latin typeface="+mj-lt"/>
                <a:ea typeface="+mj-ea"/>
                <a:cs typeface="+mj-cs"/>
              </a:rPr>
              <a:t>Tamkang University, Taiwan</a:t>
            </a:r>
          </a:p>
        </p:txBody>
      </p:sp>
      <p:sp>
        <p:nvSpPr>
          <p:cNvPr id="40" name="文字方塊 14"/>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52" name="圖片 6"/>
          <p:cNvPicPr>
            <a:picLocks/>
          </p:cNvPicPr>
          <p:nvPr/>
        </p:nvPicPr>
        <p:blipFill>
          <a:blip r:embed="rId6">
            <a:extLst>
              <a:ext uri="{28A0092B-C50C-407E-A947-70E740481C1C}">
                <a14:useLocalDpi xmlns:a14="http://schemas.microsoft.com/office/drawing/2010/main" val="0"/>
              </a:ext>
            </a:extLst>
          </a:blip>
          <a:stretch>
            <a:fillRect/>
          </a:stretch>
        </p:blipFill>
        <p:spPr>
          <a:xfrm>
            <a:off x="481572" y="4376531"/>
            <a:ext cx="1080000" cy="1440000"/>
          </a:xfrm>
          <a:prstGeom prst="rect">
            <a:avLst/>
          </a:prstGeom>
        </p:spPr>
      </p:pic>
      <p:sp>
        <p:nvSpPr>
          <p:cNvPr id="27" name="矩形 40"/>
          <p:cNvSpPr/>
          <p:nvPr/>
        </p:nvSpPr>
        <p:spPr>
          <a:xfrm>
            <a:off x="3563888" y="-27384"/>
            <a:ext cx="1896673" cy="1015663"/>
          </a:xfrm>
          <a:prstGeom prst="rect">
            <a:avLst/>
          </a:prstGeom>
        </p:spPr>
        <p:txBody>
          <a:bodyPr wrap="none">
            <a:spAutoFit/>
          </a:bodyPr>
          <a:lstStyle/>
          <a:p>
            <a:r>
              <a:rPr lang="en-US" altLang="zh-TW" sz="6000" b="1" dirty="0">
                <a:solidFill>
                  <a:srgbClr val="C00000"/>
                </a:solidFill>
              </a:rPr>
              <a:t>2019</a:t>
            </a:r>
            <a:endParaRPr lang="zh-TW" altLang="en-US" sz="6000" b="1" dirty="0">
              <a:solidFill>
                <a:srgbClr val="C00000"/>
              </a:solidFill>
            </a:endParaRPr>
          </a:p>
        </p:txBody>
      </p:sp>
      <p:pic>
        <p:nvPicPr>
          <p:cNvPr id="35" name="圖片 32">
            <a:extLst>
              <a:ext uri="{FF2B5EF4-FFF2-40B4-BE49-F238E27FC236}">
                <a16:creationId xmlns:a16="http://schemas.microsoft.com/office/drawing/2014/main" id="{9CADA433-F556-5340-8420-98931157D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48" t="6721" r="17942" b="40478"/>
          <a:stretch/>
        </p:blipFill>
        <p:spPr>
          <a:xfrm rot="10800000" flipV="1">
            <a:off x="3173506" y="4376530"/>
            <a:ext cx="1159583" cy="1440000"/>
          </a:xfrm>
          <a:prstGeom prst="rect">
            <a:avLst/>
          </a:prstGeom>
        </p:spPr>
      </p:pic>
      <p:pic>
        <p:nvPicPr>
          <p:cNvPr id="36" name="圖片 4">
            <a:extLst>
              <a:ext uri="{FF2B5EF4-FFF2-40B4-BE49-F238E27FC236}">
                <a16:creationId xmlns:a16="http://schemas.microsoft.com/office/drawing/2014/main" id="{D1F9A45E-9604-B742-AD03-38041EA5A47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205" b="36289"/>
          <a:stretch/>
        </p:blipFill>
        <p:spPr>
          <a:xfrm>
            <a:off x="4599056" y="4358715"/>
            <a:ext cx="1159584" cy="1446550"/>
          </a:xfrm>
          <a:prstGeom prst="rect">
            <a:avLst/>
          </a:prstGeom>
        </p:spPr>
      </p:pic>
      <p:pic>
        <p:nvPicPr>
          <p:cNvPr id="38" name="Picture 2" descr="C:\Users\AskaHung\Downloads\0910197708.jpg">
            <a:extLst>
              <a:ext uri="{FF2B5EF4-FFF2-40B4-BE49-F238E27FC236}">
                <a16:creationId xmlns:a16="http://schemas.microsoft.com/office/drawing/2014/main" id="{C27C5A03-D127-DB4B-9699-3DD59884F7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324" t="10764" r="13016" b="26098"/>
          <a:stretch/>
        </p:blipFill>
        <p:spPr bwMode="auto">
          <a:xfrm>
            <a:off x="1827539" y="4358195"/>
            <a:ext cx="1080000" cy="1458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E7AF7FB7-BF5F-0649-983B-8354831CBA56}"/>
              </a:ext>
            </a:extLst>
          </p:cNvPr>
          <p:cNvPicPr>
            <a:picLocks noChangeAspect="1"/>
          </p:cNvPicPr>
          <p:nvPr/>
        </p:nvPicPr>
        <p:blipFill rotWithShape="1">
          <a:blip r:embed="rId10"/>
          <a:srcRect b="3406"/>
          <a:stretch/>
        </p:blipFill>
        <p:spPr>
          <a:xfrm>
            <a:off x="7514083" y="4358195"/>
            <a:ext cx="1228920" cy="1447069"/>
          </a:xfrm>
          <a:prstGeom prst="rect">
            <a:avLst/>
          </a:prstGeom>
        </p:spPr>
      </p:pic>
      <p:pic>
        <p:nvPicPr>
          <p:cNvPr id="5" name="圖片 4"/>
          <p:cNvPicPr>
            <a:picLocks noChangeAspect="1"/>
          </p:cNvPicPr>
          <p:nvPr/>
        </p:nvPicPr>
        <p:blipFill rotWithShape="1">
          <a:blip r:embed="rId11"/>
          <a:srcRect l="1948" t="4181" r="4991" b="33683"/>
          <a:stretch/>
        </p:blipFill>
        <p:spPr>
          <a:xfrm>
            <a:off x="6024606" y="4382597"/>
            <a:ext cx="1199036" cy="1422667"/>
          </a:xfrm>
          <a:prstGeom prst="rect">
            <a:avLst/>
          </a:prstGeom>
        </p:spPr>
      </p:pic>
      <p:sp>
        <p:nvSpPr>
          <p:cNvPr id="23" name="副標題 2">
            <a:extLst>
              <a:ext uri="{FF2B5EF4-FFF2-40B4-BE49-F238E27FC236}">
                <a16:creationId xmlns:a16="http://schemas.microsoft.com/office/drawing/2014/main" id="{6191F7F8-EBA4-054E-931A-04B71C744497}"/>
              </a:ext>
            </a:extLst>
          </p:cNvPr>
          <p:cNvSpPr txBox="1">
            <a:spLocks/>
          </p:cNvSpPr>
          <p:nvPr/>
        </p:nvSpPr>
        <p:spPr>
          <a:xfrm>
            <a:off x="1412892"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41" name="矩形 3">
            <a:extLst>
              <a:ext uri="{FF2B5EF4-FFF2-40B4-BE49-F238E27FC236}">
                <a16:creationId xmlns:a16="http://schemas.microsoft.com/office/drawing/2014/main" id="{CB5F97E0-57DE-844E-9C79-78D09F8944D8}"/>
              </a:ext>
            </a:extLst>
          </p:cNvPr>
          <p:cNvSpPr/>
          <p:nvPr/>
        </p:nvSpPr>
        <p:spPr>
          <a:xfrm>
            <a:off x="1688900" y="5842139"/>
            <a:ext cx="144294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Chi-Sheng Hung</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2" name="矩形 5">
            <a:extLst>
              <a:ext uri="{FF2B5EF4-FFF2-40B4-BE49-F238E27FC236}">
                <a16:creationId xmlns:a16="http://schemas.microsoft.com/office/drawing/2014/main" id="{743E4ED4-D648-9145-9FAA-93D69515E5C4}"/>
              </a:ext>
            </a:extLst>
          </p:cNvPr>
          <p:cNvSpPr/>
          <p:nvPr/>
        </p:nvSpPr>
        <p:spPr>
          <a:xfrm>
            <a:off x="395536" y="5842139"/>
            <a:ext cx="1204176" cy="323165"/>
          </a:xfrm>
          <a:prstGeom prst="rect">
            <a:avLst/>
          </a:prstGeom>
        </p:spPr>
        <p:txBody>
          <a:bodyPr wrap="none">
            <a:spAutoFit/>
          </a:bodyPr>
          <a:lstStyle/>
          <a:p>
            <a:pPr algn="ctr" defTabSz="914400" fontAlgn="base">
              <a:spcBef>
                <a:spcPct val="0"/>
              </a:spcBef>
              <a:spcAft>
                <a:spcPct val="0"/>
              </a:spcAft>
            </a:pPr>
            <a:r>
              <a:rPr kumimoji="1" lang="en-US" altLang="zh-TW" sz="1500" b="1" dirty="0">
                <a:solidFill>
                  <a:srgbClr val="1F497D"/>
                </a:solidFill>
                <a:latin typeface="Calibri"/>
                <a:ea typeface="Arial Unicode MS" pitchFamily="34" charset="-120"/>
                <a:cs typeface="Arial Unicode MS" pitchFamily="34" charset="-120"/>
              </a:rPr>
              <a:t>Min-</a:t>
            </a:r>
            <a:r>
              <a:rPr kumimoji="1" lang="en-US" altLang="zh-TW" sz="1500" b="1" dirty="0" err="1">
                <a:solidFill>
                  <a:srgbClr val="1F497D"/>
                </a:solidFill>
                <a:latin typeface="Calibri"/>
                <a:ea typeface="Arial Unicode MS" pitchFamily="34" charset="-120"/>
                <a:cs typeface="Arial Unicode MS" pitchFamily="34" charset="-120"/>
              </a:rPr>
              <a:t>Yuh</a:t>
            </a:r>
            <a:r>
              <a:rPr kumimoji="1" lang="en-US" altLang="zh-TW" sz="1500" b="1" dirty="0">
                <a:solidFill>
                  <a:srgbClr val="1F497D"/>
                </a:solidFill>
                <a:latin typeface="Calibri"/>
                <a:ea typeface="Arial Unicode MS" pitchFamily="34" charset="-120"/>
                <a:cs typeface="Arial Unicode MS" pitchFamily="34" charset="-120"/>
              </a:rPr>
              <a:t> Day</a:t>
            </a:r>
            <a:endParaRPr kumimoji="1" lang="zh-TW" altLang="en-US" sz="1500" b="1" dirty="0">
              <a:solidFill>
                <a:srgbClr val="1F497D"/>
              </a:solidFill>
              <a:latin typeface="Calibri"/>
              <a:ea typeface="Arial Unicode MS" pitchFamily="34" charset="-120"/>
              <a:cs typeface="Arial Unicode MS" pitchFamily="34" charset="-120"/>
            </a:endParaRPr>
          </a:p>
        </p:txBody>
      </p:sp>
      <p:sp>
        <p:nvSpPr>
          <p:cNvPr id="43" name="矩形 3">
            <a:extLst>
              <a:ext uri="{FF2B5EF4-FFF2-40B4-BE49-F238E27FC236}">
                <a16:creationId xmlns:a16="http://schemas.microsoft.com/office/drawing/2014/main" id="{51E2AB3B-D05E-6E49-94B4-F3C0ECBA4E84}"/>
              </a:ext>
            </a:extLst>
          </p:cNvPr>
          <p:cNvSpPr/>
          <p:nvPr/>
        </p:nvSpPr>
        <p:spPr>
          <a:xfrm>
            <a:off x="3059832"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Yi-Jun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Xie</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4" name="矩形 3">
            <a:extLst>
              <a:ext uri="{FF2B5EF4-FFF2-40B4-BE49-F238E27FC236}">
                <a16:creationId xmlns:a16="http://schemas.microsoft.com/office/drawing/2014/main" id="{1746E83F-66C6-9447-BAFB-3A052F84C36B}"/>
              </a:ext>
            </a:extLst>
          </p:cNvPr>
          <p:cNvSpPr/>
          <p:nvPr/>
        </p:nvSpPr>
        <p:spPr>
          <a:xfrm>
            <a:off x="4487741" y="5842139"/>
            <a:ext cx="1328660" cy="323165"/>
          </a:xfrm>
          <a:prstGeom prst="rect">
            <a:avLst/>
          </a:prstGeom>
        </p:spPr>
        <p:txBody>
          <a:bodyPr wrap="square">
            <a:spAutoFit/>
          </a:bodyPr>
          <a:lstStyle/>
          <a:p>
            <a:pPr algn="ct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Jhih</a:t>
            </a: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-Yi Chen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5" name="矩形 3">
            <a:extLst>
              <a:ext uri="{FF2B5EF4-FFF2-40B4-BE49-F238E27FC236}">
                <a16:creationId xmlns:a16="http://schemas.microsoft.com/office/drawing/2014/main" id="{2FFD6F10-D89E-8647-B866-B079EA37825F}"/>
              </a:ext>
            </a:extLst>
          </p:cNvPr>
          <p:cNvSpPr/>
          <p:nvPr/>
        </p:nvSpPr>
        <p:spPr>
          <a:xfrm>
            <a:off x="5976239"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Yu-Ling </a:t>
            </a:r>
            <a:r>
              <a:rPr lang="en-US" altLang="zh-TW" sz="1500" b="1" dirty="0" err="1">
                <a:solidFill>
                  <a:prstClr val="black"/>
                </a:solidFill>
                <a:latin typeface="Calibri"/>
                <a:ea typeface="Arial Unicode MS" panose="020B0604020202020204" pitchFamily="34" charset="-120"/>
                <a:cs typeface="Arial Unicode MS" panose="020B0604020202020204" pitchFamily="34" charset="-120"/>
              </a:rPr>
              <a:t>Kuo</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
        <p:nvSpPr>
          <p:cNvPr id="46" name="矩形 3">
            <a:extLst>
              <a:ext uri="{FF2B5EF4-FFF2-40B4-BE49-F238E27FC236}">
                <a16:creationId xmlns:a16="http://schemas.microsoft.com/office/drawing/2014/main" id="{72972B2C-4C4E-544D-924C-4D9731569640}"/>
              </a:ext>
            </a:extLst>
          </p:cNvPr>
          <p:cNvSpPr/>
          <p:nvPr/>
        </p:nvSpPr>
        <p:spPr>
          <a:xfrm>
            <a:off x="7414343" y="5842139"/>
            <a:ext cx="1328660" cy="323165"/>
          </a:xfrm>
          <a:prstGeom prst="rect">
            <a:avLst/>
          </a:prstGeom>
        </p:spPr>
        <p:txBody>
          <a:bodyPr wrap="square">
            <a:spAutoFit/>
          </a:bodyPr>
          <a:lstStyle/>
          <a:p>
            <a:pPr algn="ctr"/>
            <a:r>
              <a:rPr lang="en-US" altLang="zh-TW" sz="1500" b="1" dirty="0">
                <a:solidFill>
                  <a:prstClr val="black"/>
                </a:solidFill>
                <a:latin typeface="Calibri"/>
                <a:ea typeface="Arial Unicode MS" panose="020B0604020202020204" pitchFamily="34" charset="-120"/>
                <a:cs typeface="Arial Unicode MS" panose="020B0604020202020204" pitchFamily="34" charset="-120"/>
              </a:rPr>
              <a:t>Jian-Ting Lin</a:t>
            </a:r>
            <a:endParaRPr kumimoji="1" lang="zh-TW" altLang="en-US" sz="1500" b="1" dirty="0">
              <a:solidFill>
                <a:prstClr val="black"/>
              </a:solidFill>
              <a:latin typeface="Calibri"/>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71288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D58F-4D50-2C47-AA2F-97FEEFE82C2C}"/>
              </a:ext>
            </a:extLst>
          </p:cNvPr>
          <p:cNvSpPr>
            <a:spLocks noGrp="1"/>
          </p:cNvSpPr>
          <p:nvPr>
            <p:ph type="title"/>
          </p:nvPr>
        </p:nvSpPr>
        <p:spPr>
          <a:xfrm>
            <a:off x="457200" y="0"/>
            <a:ext cx="8229600" cy="1452226"/>
          </a:xfrm>
        </p:spPr>
        <p:txBody>
          <a:bodyPr/>
          <a:lstStyle/>
          <a:p>
            <a:r>
              <a:rPr lang="en-US" sz="3000" dirty="0">
                <a:solidFill>
                  <a:schemeClr val="accent1"/>
                </a:solidFill>
              </a:rPr>
              <a:t>NTCIR-15 Dialogue Evaluation (DialEval-1) Task</a:t>
            </a:r>
            <a:br>
              <a:rPr lang="en-US" sz="3000" dirty="0">
                <a:solidFill>
                  <a:schemeClr val="accent1"/>
                </a:solidFill>
              </a:rPr>
            </a:br>
            <a:r>
              <a:rPr lang="en-US" sz="3000" dirty="0">
                <a:solidFill>
                  <a:schemeClr val="accent1"/>
                </a:solidFill>
              </a:rPr>
              <a:t>Dialogue Quality (DQ) and Nugget Detection (ND)</a:t>
            </a:r>
            <a:br>
              <a:rPr lang="en-US" sz="2400" dirty="0"/>
            </a:br>
            <a:r>
              <a:rPr lang="en-US" sz="2400" dirty="0"/>
              <a:t>Chinese Dialogue Quality (S-score) Results </a:t>
            </a:r>
            <a:r>
              <a:rPr lang="en-US" sz="1800" dirty="0">
                <a:solidFill>
                  <a:schemeClr val="bg1">
                    <a:lumMod val="65000"/>
                  </a:schemeClr>
                </a:solidFill>
              </a:rPr>
              <a:t>(Zeng et al., 2020)</a:t>
            </a:r>
          </a:p>
        </p:txBody>
      </p:sp>
      <p:sp>
        <p:nvSpPr>
          <p:cNvPr id="4" name="Slide Number Placeholder 3">
            <a:extLst>
              <a:ext uri="{FF2B5EF4-FFF2-40B4-BE49-F238E27FC236}">
                <a16:creationId xmlns:a16="http://schemas.microsoft.com/office/drawing/2014/main" id="{7CFCBE6F-6344-114F-BA0D-F41F3627E252}"/>
              </a:ext>
            </a:extLst>
          </p:cNvPr>
          <p:cNvSpPr>
            <a:spLocks noGrp="1"/>
          </p:cNvSpPr>
          <p:nvPr>
            <p:ph type="sldNum" sz="quarter" idx="12"/>
          </p:nvPr>
        </p:nvSpPr>
        <p:spPr/>
        <p:txBody>
          <a:bodyPr/>
          <a:lstStyle/>
          <a:p>
            <a:pPr>
              <a:defRPr/>
            </a:pPr>
            <a:fld id="{E78C9E75-97FD-45D9-8ED3-955348887BB1}" type="slidenum">
              <a:rPr lang="zh-TW" altLang="en-US" smtClean="0"/>
              <a:pPr>
                <a:defRPr/>
              </a:pPr>
              <a:t>16</a:t>
            </a:fld>
            <a:endParaRPr lang="zh-TW" altLang="en-US"/>
          </a:p>
        </p:txBody>
      </p:sp>
      <p:pic>
        <p:nvPicPr>
          <p:cNvPr id="6" name="Picture 5">
            <a:extLst>
              <a:ext uri="{FF2B5EF4-FFF2-40B4-BE49-F238E27FC236}">
                <a16:creationId xmlns:a16="http://schemas.microsoft.com/office/drawing/2014/main" id="{918CBA95-F16B-1B45-BE65-EDBE4CCC7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465" y="1484784"/>
            <a:ext cx="7326935" cy="4891682"/>
          </a:xfrm>
          <a:prstGeom prst="rect">
            <a:avLst/>
          </a:prstGeom>
        </p:spPr>
      </p:pic>
      <p:sp>
        <p:nvSpPr>
          <p:cNvPr id="7" name="Rectangle 6">
            <a:extLst>
              <a:ext uri="{FF2B5EF4-FFF2-40B4-BE49-F238E27FC236}">
                <a16:creationId xmlns:a16="http://schemas.microsoft.com/office/drawing/2014/main" id="{8C909665-2EF9-7140-A89C-790BAD82AABB}"/>
              </a:ext>
            </a:extLst>
          </p:cNvPr>
          <p:cNvSpPr/>
          <p:nvPr/>
        </p:nvSpPr>
        <p:spPr>
          <a:xfrm>
            <a:off x="216024" y="6485274"/>
            <a:ext cx="8460432" cy="400110"/>
          </a:xfrm>
          <a:prstGeom prst="rect">
            <a:avLst/>
          </a:prstGeom>
        </p:spPr>
        <p:txBody>
          <a:bodyPr wrap="square">
            <a:spAutoFit/>
          </a:bodyPr>
          <a:lstStyle/>
          <a:p>
            <a:pPr algn="ctr"/>
            <a:r>
              <a:rPr lang="en-US" sz="1000" dirty="0">
                <a:solidFill>
                  <a:schemeClr val="bg1">
                    <a:lumMod val="75000"/>
                  </a:schemeClr>
                </a:solidFill>
              </a:rPr>
              <a:t>Source: Zeng, </a:t>
            </a:r>
            <a:r>
              <a:rPr lang="en-US" sz="1000" dirty="0" err="1">
                <a:solidFill>
                  <a:schemeClr val="bg1">
                    <a:lumMod val="75000"/>
                  </a:schemeClr>
                </a:solidFill>
              </a:rPr>
              <a:t>Zhaohao</a:t>
            </a:r>
            <a:r>
              <a:rPr lang="en-US" sz="1000" dirty="0">
                <a:solidFill>
                  <a:schemeClr val="bg1">
                    <a:lumMod val="75000"/>
                  </a:schemeClr>
                </a:solidFill>
              </a:rPr>
              <a:t>, </a:t>
            </a:r>
            <a:r>
              <a:rPr lang="en-US" sz="1000" dirty="0" err="1">
                <a:solidFill>
                  <a:schemeClr val="bg1">
                    <a:lumMod val="75000"/>
                  </a:schemeClr>
                </a:solidFill>
              </a:rPr>
              <a:t>Sosuke</a:t>
            </a:r>
            <a:r>
              <a:rPr lang="en-US" sz="1000" dirty="0">
                <a:solidFill>
                  <a:schemeClr val="bg1">
                    <a:lumMod val="75000"/>
                  </a:schemeClr>
                </a:solidFill>
              </a:rPr>
              <a:t> Kato, Tetsuya Sakai, and </a:t>
            </a:r>
            <a:r>
              <a:rPr lang="en-US" sz="1000" dirty="0" err="1">
                <a:solidFill>
                  <a:schemeClr val="bg1">
                    <a:lumMod val="75000"/>
                  </a:schemeClr>
                </a:solidFill>
              </a:rPr>
              <a:t>Inho</a:t>
            </a:r>
            <a:r>
              <a:rPr lang="en-US" sz="1000" dirty="0">
                <a:solidFill>
                  <a:schemeClr val="bg1">
                    <a:lumMod val="75000"/>
                  </a:schemeClr>
                </a:solidFill>
              </a:rPr>
              <a:t> Kang (2020), “Overview of the NTCIR-15 Dialogue Evaluation (DialEval-1) Task”, Proceedings of NTCIR-15, 2020</a:t>
            </a:r>
          </a:p>
        </p:txBody>
      </p:sp>
      <p:sp>
        <p:nvSpPr>
          <p:cNvPr id="8" name="矩形 40">
            <a:extLst>
              <a:ext uri="{FF2B5EF4-FFF2-40B4-BE49-F238E27FC236}">
                <a16:creationId xmlns:a16="http://schemas.microsoft.com/office/drawing/2014/main" id="{50C3165A-1821-1A4E-9DE2-CDE8639113B3}"/>
              </a:ext>
            </a:extLst>
          </p:cNvPr>
          <p:cNvSpPr/>
          <p:nvPr/>
        </p:nvSpPr>
        <p:spPr>
          <a:xfrm>
            <a:off x="-36512" y="44624"/>
            <a:ext cx="986167" cy="523220"/>
          </a:xfrm>
          <a:prstGeom prst="rect">
            <a:avLst/>
          </a:prstGeom>
        </p:spPr>
        <p:txBody>
          <a:bodyPr wrap="none">
            <a:spAutoFit/>
          </a:bodyPr>
          <a:lstStyle/>
          <a:p>
            <a:r>
              <a:rPr lang="en-US" altLang="zh-TW" sz="2800" b="1" dirty="0">
                <a:solidFill>
                  <a:srgbClr val="C00000"/>
                </a:solidFill>
              </a:rPr>
              <a:t>2020</a:t>
            </a:r>
            <a:endParaRPr lang="zh-TW" altLang="en-US" sz="2800" b="1" dirty="0">
              <a:solidFill>
                <a:srgbClr val="C00000"/>
              </a:solidFill>
            </a:endParaRPr>
          </a:p>
        </p:txBody>
      </p:sp>
      <p:sp>
        <p:nvSpPr>
          <p:cNvPr id="9" name="圓角矩形 134">
            <a:extLst>
              <a:ext uri="{FF2B5EF4-FFF2-40B4-BE49-F238E27FC236}">
                <a16:creationId xmlns:a16="http://schemas.microsoft.com/office/drawing/2014/main" id="{836E3C5B-5F1B-8348-BD79-55267DF7B8BA}"/>
              </a:ext>
            </a:extLst>
          </p:cNvPr>
          <p:cNvSpPr/>
          <p:nvPr/>
        </p:nvSpPr>
        <p:spPr>
          <a:xfrm>
            <a:off x="827584" y="2036011"/>
            <a:ext cx="369435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10" name="圓角矩形 134">
            <a:extLst>
              <a:ext uri="{FF2B5EF4-FFF2-40B4-BE49-F238E27FC236}">
                <a16:creationId xmlns:a16="http://schemas.microsoft.com/office/drawing/2014/main" id="{F45F97CA-38F4-0E41-B4DC-CDAB2A32041F}"/>
              </a:ext>
            </a:extLst>
          </p:cNvPr>
          <p:cNvSpPr/>
          <p:nvPr/>
        </p:nvSpPr>
        <p:spPr>
          <a:xfrm>
            <a:off x="4737962" y="2036011"/>
            <a:ext cx="3447443" cy="1008113"/>
          </a:xfrm>
          <a:prstGeom prst="roundRect">
            <a:avLst>
              <a:gd name="adj" fmla="val 5561"/>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Tree>
    <p:extLst>
      <p:ext uri="{BB962C8B-B14F-4D97-AF65-F5344CB8AC3E}">
        <p14:creationId xmlns:p14="http://schemas.microsoft.com/office/powerpoint/2010/main" val="376921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672" y="24722"/>
            <a:ext cx="8400776" cy="519393"/>
          </a:xfrm>
        </p:spPr>
        <p:txBody>
          <a:bodyPr>
            <a:noAutofit/>
          </a:bodyPr>
          <a:lstStyle/>
          <a:p>
            <a:r>
              <a:rPr lang="en-US" altLang="zh-TW" sz="3000" b="1" dirty="0">
                <a:solidFill>
                  <a:schemeClr val="accent1"/>
                </a:solidFill>
              </a:rPr>
              <a:t>IMTKU System Architecture </a:t>
            </a:r>
            <a:r>
              <a:rPr lang="en-US" altLang="zh-TW" sz="3000" b="1">
                <a:solidFill>
                  <a:schemeClr val="accent1"/>
                </a:solidFill>
              </a:rPr>
              <a:t>for NTCIR-13 QALab-3 </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17</a:t>
            </a:fld>
            <a:endParaRPr lang="zh-TW" altLang="en-US"/>
          </a:p>
        </p:txBody>
      </p:sp>
      <p:sp>
        <p:nvSpPr>
          <p:cNvPr id="102" name="流程圖: 文件 101"/>
          <p:cNvSpPr/>
          <p:nvPr/>
        </p:nvSpPr>
        <p:spPr>
          <a:xfrm>
            <a:off x="3011050" y="59395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Question </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sp>
        <p:nvSpPr>
          <p:cNvPr id="103" name="圓角矩形 102"/>
          <p:cNvSpPr/>
          <p:nvPr/>
        </p:nvSpPr>
        <p:spPr>
          <a:xfrm>
            <a:off x="3116041" y="168670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3116041" y="285009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3116041" y="388162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116040" y="4978977"/>
            <a:ext cx="2620703"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8" name="圓角矩形 107"/>
          <p:cNvSpPr/>
          <p:nvPr/>
        </p:nvSpPr>
        <p:spPr>
          <a:xfrm>
            <a:off x="6954779" y="2062957"/>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Stanford </a:t>
            </a:r>
            <a:r>
              <a:rPr lang="en-US" altLang="zh-TW" dirty="0" err="1">
                <a:ln w="0"/>
                <a:solidFill>
                  <a:schemeClr val="tx1"/>
                </a:solidFill>
              </a:rPr>
              <a:t>CoreNLP</a:t>
            </a:r>
            <a:endParaRPr lang="zh-TW" altLang="en-US" dirty="0">
              <a:ln w="0"/>
              <a:solidFill>
                <a:schemeClr val="tx1"/>
              </a:solidFill>
            </a:endParaRPr>
          </a:p>
        </p:txBody>
      </p:sp>
      <p:sp>
        <p:nvSpPr>
          <p:cNvPr id="109" name="圓角矩形 108"/>
          <p:cNvSpPr/>
          <p:nvPr/>
        </p:nvSpPr>
        <p:spPr>
          <a:xfrm>
            <a:off x="6954779" y="1291606"/>
            <a:ext cx="1375122" cy="523656"/>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JA&amp;EN Translator</a:t>
            </a:r>
            <a:endParaRPr lang="zh-TW" altLang="en-US" dirty="0">
              <a:ln w="0"/>
              <a:solidFill>
                <a:schemeClr val="tx1"/>
              </a:solidFill>
            </a:endParaRPr>
          </a:p>
        </p:txBody>
      </p:sp>
      <p:sp>
        <p:nvSpPr>
          <p:cNvPr id="111" name="圓柱 110"/>
          <p:cNvSpPr/>
          <p:nvPr/>
        </p:nvSpPr>
        <p:spPr>
          <a:xfrm>
            <a:off x="6954779" y="2752009"/>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Wikipedia</a:t>
            </a:r>
            <a:endParaRPr lang="zh-TW" altLang="en-US" sz="2000" dirty="0">
              <a:solidFill>
                <a:schemeClr val="tx1"/>
              </a:solidFill>
            </a:endParaRPr>
          </a:p>
        </p:txBody>
      </p:sp>
      <p:sp>
        <p:nvSpPr>
          <p:cNvPr id="113" name="流程圖: 文件 112"/>
          <p:cNvSpPr/>
          <p:nvPr/>
        </p:nvSpPr>
        <p:spPr>
          <a:xfrm>
            <a:off x="3011050" y="5993416"/>
            <a:ext cx="2830686" cy="593122"/>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br>
              <a:rPr lang="en-US" altLang="zh-TW" dirty="0">
                <a:ln w="0"/>
                <a:solidFill>
                  <a:schemeClr val="tx1"/>
                </a:solidFill>
              </a:rPr>
            </a:br>
            <a:r>
              <a:rPr lang="en-US" altLang="zh-TW" dirty="0">
                <a:ln w="0"/>
                <a:solidFill>
                  <a:schemeClr val="tx1"/>
                </a:solidFill>
              </a:rPr>
              <a:t>(XML)</a:t>
            </a:r>
            <a:endParaRPr lang="zh-TW" altLang="en-US" dirty="0">
              <a:ln w="0"/>
              <a:solidFill>
                <a:schemeClr val="tx1"/>
              </a:solidFill>
            </a:endParaRPr>
          </a:p>
        </p:txBody>
      </p:sp>
      <p:cxnSp>
        <p:nvCxnSpPr>
          <p:cNvPr id="114" name="直線單箭頭接點 113"/>
          <p:cNvCxnSpPr/>
          <p:nvPr/>
        </p:nvCxnSpPr>
        <p:spPr>
          <a:xfrm>
            <a:off x="5147140" y="438643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5736744" y="1553435"/>
            <a:ext cx="1218035" cy="38720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endCxn id="108" idx="1"/>
          </p:cNvCxnSpPr>
          <p:nvPr/>
        </p:nvCxnSpPr>
        <p:spPr>
          <a:xfrm>
            <a:off x="5736744" y="2062957"/>
            <a:ext cx="1218035" cy="26182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20" name="圓角矩形 119"/>
          <p:cNvSpPr/>
          <p:nvPr/>
        </p:nvSpPr>
        <p:spPr>
          <a:xfrm>
            <a:off x="801316" y="1458341"/>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Complex Essay</a:t>
            </a:r>
            <a:endParaRPr lang="zh-TW" altLang="en-US" sz="2000" dirty="0">
              <a:ln w="0"/>
              <a:solidFill>
                <a:schemeClr val="tx1"/>
              </a:solidFill>
            </a:endParaRPr>
          </a:p>
        </p:txBody>
      </p:sp>
      <p:sp>
        <p:nvSpPr>
          <p:cNvPr id="121" name="圓角矩形 120"/>
          <p:cNvSpPr/>
          <p:nvPr/>
        </p:nvSpPr>
        <p:spPr>
          <a:xfrm>
            <a:off x="801316" y="1863627"/>
            <a:ext cx="1735551" cy="332572"/>
          </a:xfrm>
          <a:prstGeom prst="roundRect">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Simple Essay</a:t>
            </a:r>
            <a:endParaRPr lang="zh-TW" altLang="en-US" sz="2000" dirty="0">
              <a:ln w="0"/>
              <a:solidFill>
                <a:schemeClr val="tx1"/>
              </a:solidFill>
            </a:endParaRPr>
          </a:p>
        </p:txBody>
      </p:sp>
      <p:sp>
        <p:nvSpPr>
          <p:cNvPr id="122" name="圓角矩形 121"/>
          <p:cNvSpPr/>
          <p:nvPr/>
        </p:nvSpPr>
        <p:spPr>
          <a:xfrm>
            <a:off x="801316" y="2268913"/>
            <a:ext cx="1735551" cy="332572"/>
          </a:xfrm>
          <a:prstGeom prst="round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True-or-False</a:t>
            </a:r>
            <a:endParaRPr lang="zh-TW" altLang="en-US" sz="2000" dirty="0">
              <a:ln w="0"/>
              <a:solidFill>
                <a:schemeClr val="tx1"/>
              </a:solidFill>
            </a:endParaRPr>
          </a:p>
        </p:txBody>
      </p:sp>
      <p:sp>
        <p:nvSpPr>
          <p:cNvPr id="123" name="圓角矩形 122"/>
          <p:cNvSpPr/>
          <p:nvPr/>
        </p:nvSpPr>
        <p:spPr>
          <a:xfrm>
            <a:off x="801316" y="2674199"/>
            <a:ext cx="1735551" cy="332572"/>
          </a:xfrm>
          <a:prstGeom prst="roundRect">
            <a:avLst/>
          </a:prstGeom>
          <a:solidFill>
            <a:schemeClr val="tx2">
              <a:lumMod val="20000"/>
              <a:lumOff val="80000"/>
            </a:schemeClr>
          </a:solid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Factoid</a:t>
            </a:r>
            <a:endParaRPr lang="zh-TW" altLang="en-US" sz="2000" dirty="0">
              <a:ln w="0"/>
              <a:solidFill>
                <a:schemeClr val="tx1"/>
              </a:solidFill>
            </a:endParaRPr>
          </a:p>
        </p:txBody>
      </p:sp>
      <p:sp>
        <p:nvSpPr>
          <p:cNvPr id="124" name="圓角矩形 123"/>
          <p:cNvSpPr/>
          <p:nvPr/>
        </p:nvSpPr>
        <p:spPr>
          <a:xfrm>
            <a:off x="801316" y="3079485"/>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Slot-Filling</a:t>
            </a:r>
            <a:endParaRPr lang="zh-TW" altLang="en-US" sz="2000" dirty="0">
              <a:ln w="0"/>
              <a:solidFill>
                <a:schemeClr val="tx1">
                  <a:lumMod val="50000"/>
                  <a:lumOff val="50000"/>
                </a:schemeClr>
              </a:solidFill>
            </a:endParaRPr>
          </a:p>
        </p:txBody>
      </p:sp>
      <p:sp>
        <p:nvSpPr>
          <p:cNvPr id="125" name="圓角矩形 124"/>
          <p:cNvSpPr/>
          <p:nvPr/>
        </p:nvSpPr>
        <p:spPr>
          <a:xfrm>
            <a:off x="801316" y="3484771"/>
            <a:ext cx="1735551" cy="332572"/>
          </a:xfrm>
          <a:prstGeom prst="roundRect">
            <a:avLst/>
          </a:prstGeom>
          <a:solidFill>
            <a:schemeClr val="accent5">
              <a:lumMod val="20000"/>
              <a:lumOff val="80000"/>
            </a:schemeClr>
          </a:solid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lumMod val="50000"/>
                    <a:lumOff val="50000"/>
                  </a:schemeClr>
                </a:solidFill>
              </a:rPr>
              <a:t>Unique</a:t>
            </a:r>
            <a:endParaRPr lang="zh-TW" altLang="en-US" sz="2000" dirty="0">
              <a:ln w="0"/>
              <a:solidFill>
                <a:schemeClr val="tx1">
                  <a:lumMod val="50000"/>
                  <a:lumOff val="50000"/>
                </a:schemeClr>
              </a:solidFill>
            </a:endParaRPr>
          </a:p>
        </p:txBody>
      </p:sp>
      <p:cxnSp>
        <p:nvCxnSpPr>
          <p:cNvPr id="126" name="直線單箭頭接點 125"/>
          <p:cNvCxnSpPr>
            <a:endCxn id="103" idx="1"/>
          </p:cNvCxnSpPr>
          <p:nvPr/>
        </p:nvCxnSpPr>
        <p:spPr>
          <a:xfrm>
            <a:off x="2649939" y="194064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5146215" y="219457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5147140" y="337374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3779913" y="219619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3779913" y="335796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3779913" y="438643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2" name="直線單箭頭接點 131"/>
          <p:cNvCxnSpPr>
            <a:stCxn id="102" idx="2"/>
            <a:endCxn id="103" idx="0"/>
          </p:cNvCxnSpPr>
          <p:nvPr/>
        </p:nvCxnSpPr>
        <p:spPr>
          <a:xfrm flipH="1">
            <a:off x="4426393" y="1147866"/>
            <a:ext cx="1" cy="538838"/>
          </a:xfrm>
          <a:prstGeom prst="straightConnector1">
            <a:avLst/>
          </a:prstGeom>
          <a:ln w="57150">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5147140" y="555742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3779912" y="553874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135" name="圓角矩形 134"/>
          <p:cNvSpPr/>
          <p:nvPr/>
        </p:nvSpPr>
        <p:spPr>
          <a:xfrm>
            <a:off x="683568" y="1365307"/>
            <a:ext cx="1984960" cy="2516314"/>
          </a:xfrm>
          <a:prstGeom prst="roundRect">
            <a:avLst>
              <a:gd name="adj" fmla="val 451"/>
            </a:avLst>
          </a:prstGeom>
          <a:noFill/>
          <a:ln w="28575">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1" name="圓角矩形 179"/>
          <p:cNvSpPr/>
          <p:nvPr/>
        </p:nvSpPr>
        <p:spPr>
          <a:xfrm>
            <a:off x="6566675" y="4990185"/>
            <a:ext cx="2168469" cy="556032"/>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000" dirty="0"/>
              <a:t>Word Embedding</a:t>
            </a:r>
          </a:p>
          <a:p>
            <a:pPr algn="ctr"/>
            <a:r>
              <a:rPr kumimoji="1" lang="en-US" altLang="zh-TW" sz="2000" dirty="0">
                <a:solidFill>
                  <a:schemeClr val="dk1"/>
                </a:solidFill>
              </a:rPr>
              <a:t>Wiki Word2Vec</a:t>
            </a:r>
          </a:p>
        </p:txBody>
      </p:sp>
      <p:cxnSp>
        <p:nvCxnSpPr>
          <p:cNvPr id="43" name="直線單箭頭接點 116"/>
          <p:cNvCxnSpPr>
            <a:stCxn id="106" idx="3"/>
            <a:endCxn id="41" idx="1"/>
          </p:cNvCxnSpPr>
          <p:nvPr/>
        </p:nvCxnSpPr>
        <p:spPr>
          <a:xfrm flipV="1">
            <a:off x="5736743" y="5268201"/>
            <a:ext cx="829932" cy="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NTCIR-13 Conference, December 5-8, 2017, Tokyo, Japan</a:t>
            </a:r>
          </a:p>
        </p:txBody>
      </p:sp>
      <p:cxnSp>
        <p:nvCxnSpPr>
          <p:cNvPr id="50" name="直線單箭頭接點 116"/>
          <p:cNvCxnSpPr>
            <a:stCxn id="104" idx="3"/>
            <a:endCxn id="111" idx="2"/>
          </p:cNvCxnSpPr>
          <p:nvPr/>
        </p:nvCxnSpPr>
        <p:spPr>
          <a:xfrm>
            <a:off x="5736745" y="3104029"/>
            <a:ext cx="1218034" cy="2248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8568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5048" y="11345"/>
            <a:ext cx="8547432" cy="841419"/>
          </a:xfrm>
        </p:spPr>
        <p:txBody>
          <a:bodyPr>
            <a:noAutofit/>
          </a:bodyPr>
          <a:lstStyle/>
          <a:p>
            <a:r>
              <a:rPr lang="en-US" altLang="zh-TW" sz="3000" dirty="0">
                <a:solidFill>
                  <a:schemeClr val="accent1"/>
                </a:solidFill>
              </a:rPr>
              <a:t>System Architecture of </a:t>
            </a:r>
            <a:br>
              <a:rPr lang="en-US" altLang="zh-TW" sz="3000" dirty="0">
                <a:solidFill>
                  <a:schemeClr val="accent1"/>
                </a:solidFill>
              </a:rPr>
            </a:br>
            <a:r>
              <a:rPr lang="en-US" altLang="zh-TW" sz="3000" dirty="0">
                <a:solidFill>
                  <a:schemeClr val="accent1"/>
                </a:solidFill>
              </a:rPr>
              <a:t>Intelligent </a:t>
            </a:r>
            <a:r>
              <a:rPr lang="en-US" altLang="zh-TW" sz="3000">
                <a:solidFill>
                  <a:schemeClr val="accent1"/>
                </a:solidFill>
              </a:rPr>
              <a:t>Dialogue and Question </a:t>
            </a:r>
            <a:r>
              <a:rPr lang="en-US" altLang="zh-TW" sz="3000" dirty="0">
                <a:solidFill>
                  <a:schemeClr val="accent1"/>
                </a:solidFill>
              </a:rPr>
              <a:t>Answering System</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18</a:t>
            </a:fld>
            <a:endParaRPr lang="zh-TW" altLang="en-US"/>
          </a:p>
        </p:txBody>
      </p:sp>
      <p:sp>
        <p:nvSpPr>
          <p:cNvPr id="103" name="圓角矩形 102"/>
          <p:cNvSpPr/>
          <p:nvPr/>
        </p:nvSpPr>
        <p:spPr>
          <a:xfrm>
            <a:off x="4057169" y="1785444"/>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Question Analysis</a:t>
            </a:r>
            <a:endParaRPr lang="zh-TW" altLang="en-US" sz="2000" dirty="0">
              <a:ln w="0"/>
              <a:solidFill>
                <a:schemeClr val="tx1"/>
              </a:solidFill>
            </a:endParaRPr>
          </a:p>
        </p:txBody>
      </p:sp>
      <p:sp>
        <p:nvSpPr>
          <p:cNvPr id="104" name="圓角矩形 103"/>
          <p:cNvSpPr/>
          <p:nvPr/>
        </p:nvSpPr>
        <p:spPr>
          <a:xfrm>
            <a:off x="4057169" y="2948833"/>
            <a:ext cx="2620704" cy="507872"/>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Document Retrieval</a:t>
            </a:r>
            <a:endParaRPr lang="zh-TW" altLang="en-US" sz="2000" dirty="0">
              <a:ln w="0"/>
              <a:solidFill>
                <a:schemeClr val="tx1"/>
              </a:solidFill>
            </a:endParaRPr>
          </a:p>
        </p:txBody>
      </p:sp>
      <p:sp>
        <p:nvSpPr>
          <p:cNvPr id="105" name="圓角矩形 104"/>
          <p:cNvSpPr/>
          <p:nvPr/>
        </p:nvSpPr>
        <p:spPr>
          <a:xfrm>
            <a:off x="4057169" y="3980361"/>
            <a:ext cx="2620704" cy="507750"/>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Extraction</a:t>
            </a:r>
            <a:endParaRPr lang="zh-TW" altLang="en-US" sz="2000" dirty="0">
              <a:ln w="0"/>
              <a:solidFill>
                <a:schemeClr val="tx1"/>
              </a:solidFill>
            </a:endParaRPr>
          </a:p>
        </p:txBody>
      </p:sp>
      <p:sp>
        <p:nvSpPr>
          <p:cNvPr id="106" name="圓角矩形 105"/>
          <p:cNvSpPr/>
          <p:nvPr/>
        </p:nvSpPr>
        <p:spPr>
          <a:xfrm>
            <a:off x="3952178" y="5077717"/>
            <a:ext cx="1434885" cy="578449"/>
          </a:xfrm>
          <a:prstGeom prst="round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Generation</a:t>
            </a:r>
            <a:endParaRPr lang="zh-TW" altLang="en-US" sz="2000" dirty="0">
              <a:ln w="0"/>
              <a:solidFill>
                <a:schemeClr val="tx1"/>
              </a:solidFill>
            </a:endParaRPr>
          </a:p>
        </p:txBody>
      </p:sp>
      <p:sp>
        <p:nvSpPr>
          <p:cNvPr id="107" name="圓角矩形 106"/>
          <p:cNvSpPr/>
          <p:nvPr/>
        </p:nvSpPr>
        <p:spPr>
          <a:xfrm>
            <a:off x="5518724" y="5063687"/>
            <a:ext cx="1456752" cy="579787"/>
          </a:xfrm>
          <a:prstGeom prst="roundRect">
            <a:avLst/>
          </a:prstGeom>
          <a:solidFill>
            <a:schemeClr val="accent1">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Answer Validation</a:t>
            </a:r>
            <a:endParaRPr lang="zh-TW" altLang="en-US" sz="2000" dirty="0">
              <a:ln w="0"/>
              <a:solidFill>
                <a:schemeClr val="tx1"/>
              </a:solidFill>
            </a:endParaRPr>
          </a:p>
        </p:txBody>
      </p:sp>
      <p:sp>
        <p:nvSpPr>
          <p:cNvPr id="108" name="圓角矩形 107"/>
          <p:cNvSpPr/>
          <p:nvPr/>
        </p:nvSpPr>
        <p:spPr>
          <a:xfrm>
            <a:off x="7308304" y="2092678"/>
            <a:ext cx="1650240" cy="592675"/>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Python</a:t>
            </a:r>
          </a:p>
          <a:p>
            <a:pPr algn="ctr"/>
            <a:r>
              <a:rPr lang="en-US" altLang="zh-TW" dirty="0">
                <a:ln w="0"/>
                <a:solidFill>
                  <a:schemeClr val="tx1"/>
                </a:solidFill>
              </a:rPr>
              <a:t>NLTK</a:t>
            </a:r>
            <a:endParaRPr lang="zh-TW" altLang="en-US" dirty="0">
              <a:ln w="0"/>
              <a:solidFill>
                <a:schemeClr val="tx1"/>
              </a:solidFill>
            </a:endParaRPr>
          </a:p>
        </p:txBody>
      </p:sp>
      <p:sp>
        <p:nvSpPr>
          <p:cNvPr id="109" name="圓角矩形 108"/>
          <p:cNvSpPr/>
          <p:nvPr/>
        </p:nvSpPr>
        <p:spPr>
          <a:xfrm>
            <a:off x="7308304" y="1390346"/>
            <a:ext cx="1650240" cy="57251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p>
          <a:p>
            <a:pPr algn="ctr"/>
            <a:r>
              <a:rPr lang="en-US" altLang="zh-TW" dirty="0" err="1">
                <a:ln w="0"/>
                <a:solidFill>
                  <a:schemeClr val="tx1"/>
                </a:solidFill>
              </a:rPr>
              <a:t>TensorFlow</a:t>
            </a:r>
            <a:endParaRPr lang="zh-TW" altLang="en-US" dirty="0">
              <a:ln w="0"/>
              <a:solidFill>
                <a:schemeClr val="tx1"/>
              </a:solidFill>
            </a:endParaRPr>
          </a:p>
        </p:txBody>
      </p:sp>
      <p:sp>
        <p:nvSpPr>
          <p:cNvPr id="110" name="圓角矩形 109"/>
          <p:cNvSpPr/>
          <p:nvPr/>
        </p:nvSpPr>
        <p:spPr>
          <a:xfrm>
            <a:off x="7308304" y="3699662"/>
            <a:ext cx="1650240" cy="550273"/>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IR</a:t>
            </a:r>
            <a:endParaRPr lang="zh-TW" altLang="en-US" dirty="0">
              <a:ln w="0"/>
              <a:solidFill>
                <a:schemeClr val="tx1"/>
              </a:solidFill>
            </a:endParaRPr>
          </a:p>
        </p:txBody>
      </p:sp>
      <p:sp>
        <p:nvSpPr>
          <p:cNvPr id="111" name="圓柱 110"/>
          <p:cNvSpPr/>
          <p:nvPr/>
        </p:nvSpPr>
        <p:spPr>
          <a:xfrm>
            <a:off x="7445862" y="2789646"/>
            <a:ext cx="1375122" cy="748999"/>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Dialogue KB</a:t>
            </a:r>
            <a:endParaRPr lang="zh-TW" altLang="en-US" sz="2000" dirty="0">
              <a:solidFill>
                <a:schemeClr val="tx1"/>
              </a:solidFill>
            </a:endParaRPr>
          </a:p>
        </p:txBody>
      </p:sp>
      <p:sp>
        <p:nvSpPr>
          <p:cNvPr id="112" name="圓角矩形 111"/>
          <p:cNvSpPr/>
          <p:nvPr/>
        </p:nvSpPr>
        <p:spPr>
          <a:xfrm>
            <a:off x="7308304" y="5063688"/>
            <a:ext cx="1650239" cy="573800"/>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Deep Learning</a:t>
            </a:r>
            <a:endParaRPr lang="zh-TW" altLang="en-US" dirty="0">
              <a:ln w="0"/>
              <a:solidFill>
                <a:schemeClr val="tx1"/>
              </a:solidFill>
            </a:endParaRPr>
          </a:p>
        </p:txBody>
      </p:sp>
      <p:sp>
        <p:nvSpPr>
          <p:cNvPr id="113" name="流程圖: 文件 112"/>
          <p:cNvSpPr/>
          <p:nvPr/>
        </p:nvSpPr>
        <p:spPr>
          <a:xfrm>
            <a:off x="3952178" y="6076238"/>
            <a:ext cx="2830686" cy="443625"/>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dirty="0">
                <a:ln w="0"/>
                <a:solidFill>
                  <a:schemeClr val="tx1"/>
                </a:solidFill>
              </a:rPr>
              <a:t>Answer</a:t>
            </a:r>
            <a:endParaRPr lang="zh-TW" altLang="en-US" dirty="0">
              <a:ln w="0"/>
              <a:solidFill>
                <a:schemeClr val="tx1"/>
              </a:solidFill>
            </a:endParaRPr>
          </a:p>
        </p:txBody>
      </p:sp>
      <p:cxnSp>
        <p:nvCxnSpPr>
          <p:cNvPr id="114" name="直線單箭頭接點 113"/>
          <p:cNvCxnSpPr/>
          <p:nvPr/>
        </p:nvCxnSpPr>
        <p:spPr>
          <a:xfrm>
            <a:off x="4649581" y="4485174"/>
            <a:ext cx="0" cy="592544"/>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15" name="直線單箭頭接點 114"/>
          <p:cNvCxnSpPr>
            <a:stCxn id="103" idx="3"/>
            <a:endCxn id="109" idx="1"/>
          </p:cNvCxnSpPr>
          <p:nvPr/>
        </p:nvCxnSpPr>
        <p:spPr>
          <a:xfrm flipV="1">
            <a:off x="6677873" y="1676601"/>
            <a:ext cx="630431" cy="362779"/>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6" name="直線單箭頭接點 115"/>
          <p:cNvCxnSpPr>
            <a:stCxn id="103" idx="3"/>
            <a:endCxn id="108" idx="1"/>
          </p:cNvCxnSpPr>
          <p:nvPr/>
        </p:nvCxnSpPr>
        <p:spPr>
          <a:xfrm>
            <a:off x="6677873" y="2039380"/>
            <a:ext cx="630431" cy="349636"/>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7" name="直線單箭頭接點 116"/>
          <p:cNvCxnSpPr>
            <a:stCxn id="104" idx="3"/>
            <a:endCxn id="110" idx="1"/>
          </p:cNvCxnSpPr>
          <p:nvPr/>
        </p:nvCxnSpPr>
        <p:spPr>
          <a:xfrm>
            <a:off x="6677873" y="3202769"/>
            <a:ext cx="630431" cy="772030"/>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18" name="直線單箭頭接點 117"/>
          <p:cNvCxnSpPr>
            <a:stCxn id="104" idx="3"/>
            <a:endCxn id="111" idx="2"/>
          </p:cNvCxnSpPr>
          <p:nvPr/>
        </p:nvCxnSpPr>
        <p:spPr>
          <a:xfrm flipV="1">
            <a:off x="6677873" y="3164146"/>
            <a:ext cx="767989" cy="38623"/>
          </a:xfrm>
          <a:prstGeom prst="straightConnector1">
            <a:avLst/>
          </a:prstGeom>
          <a:ln w="28575">
            <a:solidFill>
              <a:schemeClr val="tx1"/>
            </a:solidFill>
            <a:headEnd type="triangle" w="med" len="med"/>
            <a:tailEnd type="none" w="med" len="med"/>
          </a:ln>
          <a:effectLst/>
        </p:spPr>
        <p:style>
          <a:lnRef idx="3">
            <a:schemeClr val="accent6"/>
          </a:lnRef>
          <a:fillRef idx="0">
            <a:schemeClr val="accent6"/>
          </a:fillRef>
          <a:effectRef idx="2">
            <a:schemeClr val="accent6"/>
          </a:effectRef>
          <a:fontRef idx="minor">
            <a:schemeClr val="tx1"/>
          </a:fontRef>
        </p:style>
      </p:cxnSp>
      <p:cxnSp>
        <p:nvCxnSpPr>
          <p:cNvPr id="119" name="直線單箭頭接點 118"/>
          <p:cNvCxnSpPr>
            <a:stCxn id="107" idx="3"/>
            <a:endCxn id="112" idx="1"/>
          </p:cNvCxnSpPr>
          <p:nvPr/>
        </p:nvCxnSpPr>
        <p:spPr>
          <a:xfrm flipV="1">
            <a:off x="6975476" y="5350588"/>
            <a:ext cx="332828" cy="2993"/>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6" name="直線單箭頭接點 125"/>
          <p:cNvCxnSpPr>
            <a:endCxn id="103" idx="1"/>
          </p:cNvCxnSpPr>
          <p:nvPr/>
        </p:nvCxnSpPr>
        <p:spPr>
          <a:xfrm>
            <a:off x="3591067" y="2039380"/>
            <a:ext cx="466102" cy="0"/>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7" name="直線單箭頭接點 126"/>
          <p:cNvCxnSpPr/>
          <p:nvPr/>
        </p:nvCxnSpPr>
        <p:spPr>
          <a:xfrm flipH="1">
            <a:off x="4648656" y="2293316"/>
            <a:ext cx="1849" cy="645908"/>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8" name="直線單箭頭接點 127"/>
          <p:cNvCxnSpPr/>
          <p:nvPr/>
        </p:nvCxnSpPr>
        <p:spPr>
          <a:xfrm>
            <a:off x="4649581" y="3472489"/>
            <a:ext cx="0" cy="507872"/>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29" name="直線單箭頭接點 128"/>
          <p:cNvCxnSpPr/>
          <p:nvPr/>
        </p:nvCxnSpPr>
        <p:spPr>
          <a:xfrm>
            <a:off x="6242854" y="2294939"/>
            <a:ext cx="0" cy="65389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0" name="直線單箭頭接點 129"/>
          <p:cNvCxnSpPr/>
          <p:nvPr/>
        </p:nvCxnSpPr>
        <p:spPr>
          <a:xfrm>
            <a:off x="6242854" y="3456705"/>
            <a:ext cx="0" cy="523656"/>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1" name="直線單箭頭接點 130"/>
          <p:cNvCxnSpPr/>
          <p:nvPr/>
        </p:nvCxnSpPr>
        <p:spPr>
          <a:xfrm>
            <a:off x="6242854" y="4485174"/>
            <a:ext cx="0" cy="578514"/>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3" name="直線單箭頭接點 132"/>
          <p:cNvCxnSpPr/>
          <p:nvPr/>
        </p:nvCxnSpPr>
        <p:spPr>
          <a:xfrm flipH="1">
            <a:off x="4649581" y="5656166"/>
            <a:ext cx="924" cy="435990"/>
          </a:xfrm>
          <a:prstGeom prst="straightConnector1">
            <a:avLst/>
          </a:prstGeom>
          <a:ln w="57150">
            <a:solidFill>
              <a:schemeClr val="accent2">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34" name="直線單箭頭接點 133"/>
          <p:cNvCxnSpPr/>
          <p:nvPr/>
        </p:nvCxnSpPr>
        <p:spPr>
          <a:xfrm flipH="1">
            <a:off x="6242853" y="5637489"/>
            <a:ext cx="3" cy="454667"/>
          </a:xfrm>
          <a:prstGeom prst="straightConnector1">
            <a:avLst/>
          </a:prstGeom>
          <a:ln w="57150">
            <a:solidFill>
              <a:schemeClr val="accent1"/>
            </a:solidFill>
            <a:tailEnd type="triangle"/>
          </a:ln>
          <a:effectLst/>
        </p:spPr>
        <p:style>
          <a:lnRef idx="3">
            <a:schemeClr val="accent6"/>
          </a:lnRef>
          <a:fillRef idx="0">
            <a:schemeClr val="accent6"/>
          </a:fillRef>
          <a:effectRef idx="2">
            <a:schemeClr val="accent6"/>
          </a:effectRef>
          <a:fontRef idx="minor">
            <a:schemeClr val="tx1"/>
          </a:fontRef>
        </p:style>
      </p:cxnSp>
      <p:sp>
        <p:nvSpPr>
          <p:cNvPr id="50" name="圓角矩形 102"/>
          <p:cNvSpPr/>
          <p:nvPr/>
        </p:nvSpPr>
        <p:spPr>
          <a:xfrm>
            <a:off x="1231216" y="1676601"/>
            <a:ext cx="2620704" cy="7124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Dialogue Intention Detection</a:t>
            </a:r>
            <a:endParaRPr lang="zh-TW" altLang="en-US" sz="2000" dirty="0">
              <a:ln w="0"/>
              <a:solidFill>
                <a:schemeClr val="tx1"/>
              </a:solidFill>
            </a:endParaRPr>
          </a:p>
        </p:txBody>
      </p:sp>
      <p:sp>
        <p:nvSpPr>
          <p:cNvPr id="58" name="圓角矩形 102"/>
          <p:cNvSpPr/>
          <p:nvPr/>
        </p:nvSpPr>
        <p:spPr>
          <a:xfrm>
            <a:off x="1229814" y="908475"/>
            <a:ext cx="2620704" cy="537097"/>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n w="0"/>
                <a:solidFill>
                  <a:schemeClr val="tx1"/>
                </a:solidFill>
              </a:rPr>
              <a:t>User Question Input</a:t>
            </a:r>
            <a:endParaRPr lang="zh-TW" altLang="en-US" sz="2000" dirty="0">
              <a:ln w="0"/>
              <a:solidFill>
                <a:schemeClr val="tx1"/>
              </a:solidFill>
            </a:endParaRPr>
          </a:p>
        </p:txBody>
      </p:sp>
      <p:cxnSp>
        <p:nvCxnSpPr>
          <p:cNvPr id="59" name="直線單箭頭接點 128"/>
          <p:cNvCxnSpPr>
            <a:stCxn id="58" idx="2"/>
            <a:endCxn id="50" idx="0"/>
          </p:cNvCxnSpPr>
          <p:nvPr/>
        </p:nvCxnSpPr>
        <p:spPr>
          <a:xfrm>
            <a:off x="2540166" y="1445572"/>
            <a:ext cx="1402" cy="231029"/>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3" name="圓角矩形 102"/>
          <p:cNvSpPr/>
          <p:nvPr/>
        </p:nvSpPr>
        <p:spPr>
          <a:xfrm>
            <a:off x="1619672" y="5637488"/>
            <a:ext cx="1800200" cy="1135184"/>
          </a:xfrm>
          <a:prstGeom prst="roundRect">
            <a:avLst/>
          </a:prstGeom>
          <a:solidFill>
            <a:schemeClr val="accent5">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System Response Generator</a:t>
            </a:r>
            <a:endParaRPr lang="zh-TW" altLang="en-US" sz="2000" dirty="0">
              <a:ln w="0"/>
              <a:solidFill>
                <a:schemeClr val="tx1"/>
              </a:solidFill>
            </a:endParaRPr>
          </a:p>
        </p:txBody>
      </p:sp>
      <p:cxnSp>
        <p:nvCxnSpPr>
          <p:cNvPr id="64" name="直線單箭頭接點 128"/>
          <p:cNvCxnSpPr>
            <a:stCxn id="113" idx="1"/>
            <a:endCxn id="63" idx="3"/>
          </p:cNvCxnSpPr>
          <p:nvPr/>
        </p:nvCxnSpPr>
        <p:spPr>
          <a:xfrm flipH="1" flipV="1">
            <a:off x="3419872" y="6205080"/>
            <a:ext cx="532306" cy="9297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68" name="圓柱 110"/>
          <p:cNvSpPr/>
          <p:nvPr/>
        </p:nvSpPr>
        <p:spPr>
          <a:xfrm>
            <a:off x="97026" y="2841349"/>
            <a:ext cx="1090598"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AIML KB</a:t>
            </a:r>
            <a:endParaRPr lang="zh-TW" altLang="en-US" sz="2000" dirty="0">
              <a:solidFill>
                <a:schemeClr val="tx1"/>
              </a:solidFill>
            </a:endParaRPr>
          </a:p>
        </p:txBody>
      </p:sp>
      <p:sp>
        <p:nvSpPr>
          <p:cNvPr id="70" name="圓角矩形 102"/>
          <p:cNvSpPr/>
          <p:nvPr/>
        </p:nvSpPr>
        <p:spPr>
          <a:xfrm>
            <a:off x="1819319" y="2769914"/>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AIML</a:t>
            </a:r>
          </a:p>
          <a:p>
            <a:pPr algn="ctr"/>
            <a:r>
              <a:rPr lang="en-US" altLang="zh-TW" sz="2000" dirty="0">
                <a:ln w="0"/>
                <a:solidFill>
                  <a:schemeClr val="tx1"/>
                </a:solidFill>
              </a:rPr>
              <a:t>Dialogue </a:t>
            </a:r>
            <a:br>
              <a:rPr lang="en-US" altLang="zh-TW" sz="2000" dirty="0">
                <a:ln w="0"/>
                <a:solidFill>
                  <a:schemeClr val="tx1"/>
                </a:solidFill>
              </a:rPr>
            </a:br>
            <a:r>
              <a:rPr lang="en-US" altLang="zh-TW" sz="2000" dirty="0">
                <a:ln w="0"/>
                <a:solidFill>
                  <a:schemeClr val="tx1"/>
                </a:solidFill>
              </a:rPr>
              <a:t>Engine</a:t>
            </a:r>
            <a:endParaRPr lang="zh-TW" altLang="en-US" sz="2000" dirty="0">
              <a:ln w="0"/>
              <a:solidFill>
                <a:schemeClr val="tx1"/>
              </a:solidFill>
            </a:endParaRPr>
          </a:p>
        </p:txBody>
      </p:sp>
      <p:cxnSp>
        <p:nvCxnSpPr>
          <p:cNvPr id="71" name="直線單箭頭接點 128"/>
          <p:cNvCxnSpPr>
            <a:stCxn id="50" idx="2"/>
            <a:endCxn id="70" idx="0"/>
          </p:cNvCxnSpPr>
          <p:nvPr/>
        </p:nvCxnSpPr>
        <p:spPr>
          <a:xfrm>
            <a:off x="2541568" y="2389016"/>
            <a:ext cx="3796" cy="380898"/>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79" name="直線單箭頭接點 118"/>
          <p:cNvCxnSpPr>
            <a:stCxn id="68" idx="4"/>
            <a:endCxn id="70" idx="1"/>
          </p:cNvCxnSpPr>
          <p:nvPr/>
        </p:nvCxnSpPr>
        <p:spPr>
          <a:xfrm flipV="1">
            <a:off x="1187624" y="3325472"/>
            <a:ext cx="631695" cy="4801"/>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91" name="直線單箭頭接點 128"/>
          <p:cNvCxnSpPr>
            <a:stCxn id="70" idx="2"/>
            <a:endCxn id="94" idx="0"/>
          </p:cNvCxnSpPr>
          <p:nvPr/>
        </p:nvCxnSpPr>
        <p:spPr>
          <a:xfrm>
            <a:off x="2545364" y="3881029"/>
            <a:ext cx="0" cy="399691"/>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94" name="圓角矩形 102"/>
          <p:cNvSpPr/>
          <p:nvPr/>
        </p:nvSpPr>
        <p:spPr>
          <a:xfrm>
            <a:off x="1819319" y="4280720"/>
            <a:ext cx="1452089" cy="1111115"/>
          </a:xfrm>
          <a:prstGeom prst="roundRect">
            <a:avLst/>
          </a:prstGeom>
          <a:solidFill>
            <a:srgbClr val="FFC0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1"/>
                </a:solidFill>
              </a:rPr>
              <a:t>Real Time </a:t>
            </a:r>
          </a:p>
          <a:p>
            <a:pPr algn="ctr"/>
            <a:r>
              <a:rPr lang="en-US" altLang="zh-TW" sz="2000" dirty="0">
                <a:ln w="0"/>
                <a:solidFill>
                  <a:schemeClr val="tx1"/>
                </a:solidFill>
              </a:rPr>
              <a:t>Dialogue</a:t>
            </a:r>
          </a:p>
          <a:p>
            <a:pPr algn="ctr"/>
            <a:r>
              <a:rPr lang="en-US" altLang="zh-TW" sz="2000" dirty="0">
                <a:ln w="0"/>
                <a:solidFill>
                  <a:schemeClr val="tx1"/>
                </a:solidFill>
              </a:rPr>
              <a:t>API</a:t>
            </a:r>
            <a:endParaRPr lang="zh-TW" altLang="en-US" sz="2000" dirty="0">
              <a:ln w="0"/>
              <a:solidFill>
                <a:schemeClr val="tx1"/>
              </a:solidFill>
            </a:endParaRPr>
          </a:p>
        </p:txBody>
      </p:sp>
      <p:cxnSp>
        <p:nvCxnSpPr>
          <p:cNvPr id="97" name="直線單箭頭接點 128"/>
          <p:cNvCxnSpPr>
            <a:stCxn id="94" idx="2"/>
            <a:endCxn id="63" idx="0"/>
          </p:cNvCxnSpPr>
          <p:nvPr/>
        </p:nvCxnSpPr>
        <p:spPr>
          <a:xfrm flipH="1">
            <a:off x="2519772" y="5391835"/>
            <a:ext cx="25592" cy="245653"/>
          </a:xfrm>
          <a:prstGeom prst="straightConnector1">
            <a:avLst/>
          </a:prstGeom>
          <a:ln w="57150">
            <a:solidFill>
              <a:schemeClr val="accent6">
                <a:lumMod val="75000"/>
              </a:schemeClr>
            </a:solidFill>
            <a:tailEnd type="triangle"/>
          </a:ln>
          <a:effectLst/>
        </p:spPr>
        <p:style>
          <a:lnRef idx="3">
            <a:schemeClr val="accent6"/>
          </a:lnRef>
          <a:fillRef idx="0">
            <a:schemeClr val="accent6"/>
          </a:fillRef>
          <a:effectRef idx="2">
            <a:schemeClr val="accent6"/>
          </a:effectRef>
          <a:fontRef idx="minor">
            <a:schemeClr val="tx1"/>
          </a:fontRef>
        </p:style>
      </p:cxnSp>
      <p:sp>
        <p:nvSpPr>
          <p:cNvPr id="136" name="圓柱 110"/>
          <p:cNvSpPr/>
          <p:nvPr/>
        </p:nvSpPr>
        <p:spPr>
          <a:xfrm>
            <a:off x="119911" y="4361116"/>
            <a:ext cx="1150556" cy="977847"/>
          </a:xfrm>
          <a:prstGeom prst="can">
            <a:avLst/>
          </a:prstGeom>
          <a:solidFill>
            <a:schemeClr val="accent3">
              <a:lumMod val="40000"/>
              <a:lumOff val="60000"/>
            </a:schemeClr>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Cloud</a:t>
            </a:r>
          </a:p>
          <a:p>
            <a:pPr algn="ctr">
              <a:defRPr/>
            </a:pPr>
            <a:r>
              <a:rPr lang="en-US" altLang="zh-TW" sz="2000" dirty="0">
                <a:solidFill>
                  <a:schemeClr val="tx1"/>
                </a:solidFill>
              </a:rPr>
              <a:t>Resource</a:t>
            </a:r>
            <a:endParaRPr lang="zh-TW" altLang="en-US" sz="2000" dirty="0">
              <a:solidFill>
                <a:schemeClr val="tx1"/>
              </a:solidFill>
            </a:endParaRPr>
          </a:p>
        </p:txBody>
      </p:sp>
      <p:cxnSp>
        <p:nvCxnSpPr>
          <p:cNvPr id="137" name="直線單箭頭接點 118"/>
          <p:cNvCxnSpPr>
            <a:stCxn id="136" idx="4"/>
            <a:endCxn id="94" idx="1"/>
          </p:cNvCxnSpPr>
          <p:nvPr/>
        </p:nvCxnSpPr>
        <p:spPr>
          <a:xfrm flipV="1">
            <a:off x="1270467" y="4836278"/>
            <a:ext cx="548852" cy="13762"/>
          </a:xfrm>
          <a:prstGeom prst="straightConnector1">
            <a:avLst/>
          </a:prstGeom>
          <a:ln w="28575">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38" name="圓角矩形 108"/>
          <p:cNvSpPr/>
          <p:nvPr/>
        </p:nvSpPr>
        <p:spPr>
          <a:xfrm>
            <a:off x="124936" y="1486836"/>
            <a:ext cx="774656" cy="1078067"/>
          </a:xfrm>
          <a:prstGeom prst="roundRect">
            <a:avLst/>
          </a:prstGeom>
          <a:solidFill>
            <a:schemeClr val="bg1"/>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rPr>
              <a:t>RNN</a:t>
            </a:r>
          </a:p>
          <a:p>
            <a:pPr algn="ctr"/>
            <a:r>
              <a:rPr lang="en-US" altLang="zh-TW" dirty="0">
                <a:ln w="0"/>
                <a:solidFill>
                  <a:schemeClr val="tx1"/>
                </a:solidFill>
              </a:rPr>
              <a:t>LSTM</a:t>
            </a:r>
          </a:p>
          <a:p>
            <a:pPr algn="ctr"/>
            <a:r>
              <a:rPr lang="en-US" altLang="zh-TW" dirty="0">
                <a:ln w="0"/>
                <a:solidFill>
                  <a:schemeClr val="tx1"/>
                </a:solidFill>
              </a:rPr>
              <a:t>GRU</a:t>
            </a:r>
            <a:endParaRPr lang="zh-TW" altLang="en-US" dirty="0">
              <a:ln w="0"/>
              <a:solidFill>
                <a:schemeClr val="tx1"/>
              </a:solidFill>
            </a:endParaRPr>
          </a:p>
        </p:txBody>
      </p:sp>
      <p:cxnSp>
        <p:nvCxnSpPr>
          <p:cNvPr id="139" name="直線單箭頭接點 125"/>
          <p:cNvCxnSpPr>
            <a:stCxn id="138" idx="3"/>
            <a:endCxn id="50" idx="1"/>
          </p:cNvCxnSpPr>
          <p:nvPr/>
        </p:nvCxnSpPr>
        <p:spPr>
          <a:xfrm>
            <a:off x="899592" y="2025870"/>
            <a:ext cx="331624" cy="6939"/>
          </a:xfrm>
          <a:prstGeom prst="straightConnector1">
            <a:avLst/>
          </a:prstGeom>
          <a:ln w="57150">
            <a:solidFill>
              <a:schemeClr val="tx1"/>
            </a:solidFill>
            <a:headEnd type="triangle"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13719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7B-4055-584E-AC62-6E24BF3CE415}"/>
              </a:ext>
            </a:extLst>
          </p:cNvPr>
          <p:cNvSpPr>
            <a:spLocks noGrp="1"/>
          </p:cNvSpPr>
          <p:nvPr>
            <p:ph type="title"/>
          </p:nvPr>
        </p:nvSpPr>
        <p:spPr>
          <a:xfrm>
            <a:off x="251520" y="274638"/>
            <a:ext cx="8712968" cy="1143000"/>
          </a:xfrm>
        </p:spPr>
        <p:txBody>
          <a:bodyPr>
            <a:noAutofit/>
          </a:bodyPr>
          <a:lstStyle/>
          <a:p>
            <a:r>
              <a:rPr lang="en-US" sz="5000" b="1" dirty="0">
                <a:solidFill>
                  <a:schemeClr val="accent1"/>
                </a:solidFill>
              </a:rPr>
              <a:t>IMTKU Emotional Dialogue System Architecture</a:t>
            </a:r>
          </a:p>
        </p:txBody>
      </p:sp>
      <p:sp>
        <p:nvSpPr>
          <p:cNvPr id="4" name="Slide Number Placeholder 3">
            <a:extLst>
              <a:ext uri="{FF2B5EF4-FFF2-40B4-BE49-F238E27FC236}">
                <a16:creationId xmlns:a16="http://schemas.microsoft.com/office/drawing/2014/main" id="{3F47B367-C242-AA46-9BEC-B3B00B22909E}"/>
              </a:ext>
            </a:extLst>
          </p:cNvPr>
          <p:cNvSpPr>
            <a:spLocks noGrp="1"/>
          </p:cNvSpPr>
          <p:nvPr>
            <p:ph type="sldNum" sz="quarter" idx="12"/>
          </p:nvPr>
        </p:nvSpPr>
        <p:spPr/>
        <p:txBody>
          <a:bodyPr/>
          <a:lstStyle/>
          <a:p>
            <a:fld id="{97AE402F-9171-4F92-A403-4FC7DED30397}" type="slidenum">
              <a:rPr lang="zh-TW" altLang="en-US" smtClean="0"/>
              <a:t>19</a:t>
            </a:fld>
            <a:endParaRPr lang="zh-TW" altLang="en-US"/>
          </a:p>
        </p:txBody>
      </p:sp>
      <p:cxnSp>
        <p:nvCxnSpPr>
          <p:cNvPr id="6" name="直線接點 189">
            <a:extLst>
              <a:ext uri="{FF2B5EF4-FFF2-40B4-BE49-F238E27FC236}">
                <a16:creationId xmlns:a16="http://schemas.microsoft.com/office/drawing/2014/main" id="{F0B6DB87-5FD1-F844-8DA3-11BB1D18D597}"/>
              </a:ext>
            </a:extLst>
          </p:cNvPr>
          <p:cNvCxnSpPr>
            <a:cxnSpLocks/>
            <a:stCxn id="9" idx="3"/>
            <a:endCxn id="10" idx="1"/>
          </p:cNvCxnSpPr>
          <p:nvPr/>
        </p:nvCxnSpPr>
        <p:spPr>
          <a:xfrm flipV="1">
            <a:off x="6430045" y="4009014"/>
            <a:ext cx="628017"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圓角矩形 190">
            <a:extLst>
              <a:ext uri="{FF2B5EF4-FFF2-40B4-BE49-F238E27FC236}">
                <a16:creationId xmlns:a16="http://schemas.microsoft.com/office/drawing/2014/main" id="{0697120B-0DD6-D04A-8A47-23A3DAB98A01}"/>
              </a:ext>
            </a:extLst>
          </p:cNvPr>
          <p:cNvSpPr/>
          <p:nvPr/>
        </p:nvSpPr>
        <p:spPr>
          <a:xfrm>
            <a:off x="251520" y="1916832"/>
            <a:ext cx="3116399" cy="18605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8" name="圓角矩形 191">
            <a:extLst>
              <a:ext uri="{FF2B5EF4-FFF2-40B4-BE49-F238E27FC236}">
                <a16:creationId xmlns:a16="http://schemas.microsoft.com/office/drawing/2014/main" id="{CF65E2D9-F7A1-3E40-8F69-F77ADFC26A5F}"/>
              </a:ext>
            </a:extLst>
          </p:cNvPr>
          <p:cNvSpPr/>
          <p:nvPr/>
        </p:nvSpPr>
        <p:spPr>
          <a:xfrm>
            <a:off x="251521" y="4110165"/>
            <a:ext cx="3116398" cy="186054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9" name="圓角矩形 192">
            <a:extLst>
              <a:ext uri="{FF2B5EF4-FFF2-40B4-BE49-F238E27FC236}">
                <a16:creationId xmlns:a16="http://schemas.microsoft.com/office/drawing/2014/main" id="{5BC3F19E-751B-444E-BF50-A0B3E0DF719C}"/>
              </a:ext>
            </a:extLst>
          </p:cNvPr>
          <p:cNvSpPr/>
          <p:nvPr/>
        </p:nvSpPr>
        <p:spPr>
          <a:xfrm>
            <a:off x="3995936" y="2491119"/>
            <a:ext cx="2434109" cy="3035791"/>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a:t>
            </a:r>
            <a:br>
              <a:rPr kumimoji="1" lang="en-US" altLang="zh-TW" sz="3200" b="1" dirty="0">
                <a:solidFill>
                  <a:schemeClr val="tx1"/>
                </a:solidFill>
              </a:rPr>
            </a:br>
            <a:r>
              <a:rPr kumimoji="1" lang="en-US" altLang="zh-TW" sz="3200" b="1" dirty="0">
                <a:solidFill>
                  <a:schemeClr val="tx1"/>
                </a:solidFill>
              </a:rPr>
              <a:t>Model</a:t>
            </a:r>
            <a:endParaRPr kumimoji="1" lang="zh-TW" altLang="en-US" sz="3200" b="1" dirty="0">
              <a:solidFill>
                <a:schemeClr val="tx1"/>
              </a:solidFill>
            </a:endParaRPr>
          </a:p>
        </p:txBody>
      </p:sp>
      <p:sp>
        <p:nvSpPr>
          <p:cNvPr id="10" name="圓角矩形 195">
            <a:extLst>
              <a:ext uri="{FF2B5EF4-FFF2-40B4-BE49-F238E27FC236}">
                <a16:creationId xmlns:a16="http://schemas.microsoft.com/office/drawing/2014/main" id="{060CBDDD-FBD1-BE40-B3D9-422027425552}"/>
              </a:ext>
            </a:extLst>
          </p:cNvPr>
          <p:cNvSpPr/>
          <p:nvPr/>
        </p:nvSpPr>
        <p:spPr>
          <a:xfrm>
            <a:off x="7058062" y="2491119"/>
            <a:ext cx="1906426" cy="3035790"/>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a:t>
            </a:r>
          </a:p>
          <a:p>
            <a:pPr algn="ctr"/>
            <a:r>
              <a:rPr kumimoji="1" lang="en-US" altLang="zh-TW" sz="3200" b="1" dirty="0">
                <a:solidFill>
                  <a:schemeClr val="tx1"/>
                </a:solidFill>
              </a:rPr>
              <a:t>Ranking</a:t>
            </a:r>
            <a:endParaRPr kumimoji="1" lang="zh-TW" altLang="en-US" sz="3200" b="1" dirty="0">
              <a:solidFill>
                <a:schemeClr val="tx1"/>
              </a:solidFill>
            </a:endParaRPr>
          </a:p>
        </p:txBody>
      </p:sp>
      <p:cxnSp>
        <p:nvCxnSpPr>
          <p:cNvPr id="11" name="Elbow Connector 10">
            <a:extLst>
              <a:ext uri="{FF2B5EF4-FFF2-40B4-BE49-F238E27FC236}">
                <a16:creationId xmlns:a16="http://schemas.microsoft.com/office/drawing/2014/main" id="{E7890090-8E16-7543-91B5-C601EBA5A121}"/>
              </a:ext>
            </a:extLst>
          </p:cNvPr>
          <p:cNvCxnSpPr>
            <a:cxnSpLocks/>
            <a:stCxn id="7" idx="3"/>
            <a:endCxn id="9" idx="1"/>
          </p:cNvCxnSpPr>
          <p:nvPr/>
        </p:nvCxnSpPr>
        <p:spPr>
          <a:xfrm>
            <a:off x="3367919" y="2847107"/>
            <a:ext cx="628017" cy="1161908"/>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3088CFE-7087-8242-93EB-1FDBACAFCD07}"/>
              </a:ext>
            </a:extLst>
          </p:cNvPr>
          <p:cNvCxnSpPr>
            <a:cxnSpLocks/>
            <a:stCxn id="8" idx="3"/>
            <a:endCxn id="9" idx="1"/>
          </p:cNvCxnSpPr>
          <p:nvPr/>
        </p:nvCxnSpPr>
        <p:spPr>
          <a:xfrm flipV="1">
            <a:off x="3367919" y="4009015"/>
            <a:ext cx="628017" cy="1031425"/>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副標題 2">
            <a:extLst>
              <a:ext uri="{FF2B5EF4-FFF2-40B4-BE49-F238E27FC236}">
                <a16:creationId xmlns:a16="http://schemas.microsoft.com/office/drawing/2014/main" id="{50E19E93-54B5-764B-8E15-837C68BDAA33}"/>
              </a:ext>
            </a:extLst>
          </p:cNvPr>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文字方塊 25">
            <a:extLst>
              <a:ext uri="{FF2B5EF4-FFF2-40B4-BE49-F238E27FC236}">
                <a16:creationId xmlns:a16="http://schemas.microsoft.com/office/drawing/2014/main" id="{7C5BD87C-ACBE-3741-907B-199285B3CBB3}"/>
              </a:ext>
            </a:extLst>
          </p:cNvPr>
          <p:cNvSpPr txBox="1"/>
          <p:nvPr/>
        </p:nvSpPr>
        <p:spPr>
          <a:xfrm>
            <a:off x="6943593" y="1580599"/>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
        <p:nvSpPr>
          <p:cNvPr id="20" name="文字方塊 25">
            <a:extLst>
              <a:ext uri="{FF2B5EF4-FFF2-40B4-BE49-F238E27FC236}">
                <a16:creationId xmlns:a16="http://schemas.microsoft.com/office/drawing/2014/main" id="{91B07ECB-B1B4-2D40-9E48-7836800834A3}"/>
              </a:ext>
            </a:extLst>
          </p:cNvPr>
          <p:cNvSpPr txBox="1"/>
          <p:nvPr/>
        </p:nvSpPr>
        <p:spPr>
          <a:xfrm>
            <a:off x="3971210" y="1556792"/>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
        <p:nvSpPr>
          <p:cNvPr id="21" name="文字方塊 25">
            <a:extLst>
              <a:ext uri="{FF2B5EF4-FFF2-40B4-BE49-F238E27FC236}">
                <a16:creationId xmlns:a16="http://schemas.microsoft.com/office/drawing/2014/main" id="{9810BDA7-564A-FE41-A7C7-7A65624B526D}"/>
              </a:ext>
            </a:extLst>
          </p:cNvPr>
          <p:cNvSpPr txBox="1"/>
          <p:nvPr/>
        </p:nvSpPr>
        <p:spPr>
          <a:xfrm>
            <a:off x="251520" y="1007730"/>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
        <p:nvSpPr>
          <p:cNvPr id="22" name="文字方塊 25">
            <a:extLst>
              <a:ext uri="{FF2B5EF4-FFF2-40B4-BE49-F238E27FC236}">
                <a16:creationId xmlns:a16="http://schemas.microsoft.com/office/drawing/2014/main" id="{958D9EDD-AB8C-C049-881B-28C70E7526CE}"/>
              </a:ext>
            </a:extLst>
          </p:cNvPr>
          <p:cNvSpPr txBox="1"/>
          <p:nvPr/>
        </p:nvSpPr>
        <p:spPr>
          <a:xfrm>
            <a:off x="251519" y="559901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pic>
        <p:nvPicPr>
          <p:cNvPr id="23" name="Picture 5" descr="C:\Users\myday\Downloads\TKU-logo-12cm.jpg">
            <a:extLst>
              <a:ext uri="{FF2B5EF4-FFF2-40B4-BE49-F238E27FC236}">
                <a16:creationId xmlns:a16="http://schemas.microsoft.com/office/drawing/2014/main" id="{3414E102-27F8-034C-8DB1-280FACD5BAD2}"/>
              </a:ext>
            </a:extLst>
          </p:cNvPr>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Tree>
    <p:extLst>
      <p:ext uri="{BB962C8B-B14F-4D97-AF65-F5344CB8AC3E}">
        <p14:creationId xmlns:p14="http://schemas.microsoft.com/office/powerpoint/2010/main" val="351972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標題 1"/>
          <p:cNvSpPr>
            <a:spLocks noGrp="1"/>
          </p:cNvSpPr>
          <p:nvPr>
            <p:ph type="title"/>
          </p:nvPr>
        </p:nvSpPr>
        <p:spPr/>
        <p:txBody>
          <a:bodyPr/>
          <a:lstStyle/>
          <a:p>
            <a:r>
              <a:rPr lang="zh-TW" altLang="en-US" dirty="0">
                <a:solidFill>
                  <a:schemeClr val="accent1"/>
                </a:solidFill>
              </a:rPr>
              <a:t>戴敏育 博士 </a:t>
            </a:r>
            <a:br>
              <a:rPr lang="en-US" altLang="zh-TW" dirty="0">
                <a:solidFill>
                  <a:schemeClr val="accent1"/>
                </a:solidFill>
              </a:rPr>
            </a:br>
            <a:r>
              <a:rPr lang="en-US" altLang="zh-TW" dirty="0">
                <a:solidFill>
                  <a:schemeClr val="accent1"/>
                </a:solidFill>
              </a:rPr>
              <a:t>(Min-</a:t>
            </a:r>
            <a:r>
              <a:rPr lang="en-US" altLang="zh-TW" dirty="0" err="1">
                <a:solidFill>
                  <a:schemeClr val="accent1"/>
                </a:solidFill>
              </a:rPr>
              <a:t>Yuh</a:t>
            </a:r>
            <a:r>
              <a:rPr lang="en-US" altLang="zh-TW" dirty="0">
                <a:solidFill>
                  <a:schemeClr val="accent1"/>
                </a:solidFill>
              </a:rPr>
              <a:t> Day, Ph.D.)</a:t>
            </a:r>
            <a:endParaRPr lang="zh-TW" altLang="en-US" dirty="0">
              <a:solidFill>
                <a:schemeClr val="accent1"/>
              </a:solidFill>
            </a:endParaRPr>
          </a:p>
        </p:txBody>
      </p:sp>
      <p:sp>
        <p:nvSpPr>
          <p:cNvPr id="16386" name="內容版面配置區 2"/>
          <p:cNvSpPr>
            <a:spLocks noGrp="1"/>
          </p:cNvSpPr>
          <p:nvPr>
            <p:ph idx="1"/>
          </p:nvPr>
        </p:nvSpPr>
        <p:spPr>
          <a:xfrm>
            <a:off x="468313" y="1556792"/>
            <a:ext cx="8301037" cy="3519289"/>
          </a:xfrm>
        </p:spPr>
        <p:txBody>
          <a:bodyPr/>
          <a:lstStyle/>
          <a:p>
            <a:pPr marL="0" indent="0" algn="ctr">
              <a:buFont typeface="Arial" pitchFamily="34" charset="0"/>
              <a:buNone/>
            </a:pPr>
            <a:r>
              <a:rPr lang="zh-TW" altLang="en-US" sz="2800" dirty="0">
                <a:solidFill>
                  <a:srgbClr val="C00000"/>
                </a:solidFill>
              </a:rPr>
              <a:t>國立台北大學</a:t>
            </a:r>
            <a:r>
              <a:rPr lang="en-US" altLang="zh-TW" sz="2800" dirty="0">
                <a:solidFill>
                  <a:srgbClr val="C00000"/>
                </a:solidFill>
              </a:rPr>
              <a:t> </a:t>
            </a:r>
            <a:r>
              <a:rPr lang="zh-TW" altLang="en-US" sz="2800" dirty="0">
                <a:solidFill>
                  <a:srgbClr val="C00000"/>
                </a:solidFill>
              </a:rPr>
              <a:t>資訊管理研究所</a:t>
            </a:r>
            <a:r>
              <a:rPr lang="en-US" altLang="zh-TW" sz="2800" dirty="0">
                <a:solidFill>
                  <a:srgbClr val="C00000"/>
                </a:solidFill>
              </a:rPr>
              <a:t> </a:t>
            </a:r>
            <a:r>
              <a:rPr lang="zh-TW" altLang="en-US" sz="2800" dirty="0">
                <a:solidFill>
                  <a:srgbClr val="C00000"/>
                </a:solidFill>
              </a:rPr>
              <a:t>副教授</a:t>
            </a:r>
            <a:endParaRPr lang="en-US" altLang="zh-TW" sz="2800" dirty="0">
              <a:solidFill>
                <a:srgbClr val="C00000"/>
              </a:solidFill>
            </a:endParaRPr>
          </a:p>
          <a:p>
            <a:pPr marL="0" indent="0" algn="ctr">
              <a:buFont typeface="Arial" pitchFamily="34" charset="0"/>
              <a:buNone/>
            </a:pPr>
            <a:r>
              <a:rPr lang="zh-TW" altLang="en-US" sz="2800" dirty="0">
                <a:solidFill>
                  <a:schemeClr val="tx2"/>
                </a:solidFill>
              </a:rPr>
              <a:t>中央研究院</a:t>
            </a:r>
            <a:r>
              <a:rPr lang="en-US" altLang="zh-TW" sz="2800" dirty="0">
                <a:solidFill>
                  <a:schemeClr val="tx2"/>
                </a:solidFill>
              </a:rPr>
              <a:t> </a:t>
            </a:r>
            <a:r>
              <a:rPr lang="zh-TW" altLang="en-US" sz="2800" dirty="0">
                <a:solidFill>
                  <a:schemeClr val="tx2"/>
                </a:solidFill>
              </a:rPr>
              <a:t>資訊科學研究所</a:t>
            </a:r>
            <a:r>
              <a:rPr lang="en-US" altLang="zh-TW" sz="2800" dirty="0">
                <a:solidFill>
                  <a:schemeClr val="tx2"/>
                </a:solidFill>
              </a:rPr>
              <a:t> </a:t>
            </a:r>
            <a:r>
              <a:rPr lang="zh-TW" altLang="en-US" sz="2800" dirty="0">
                <a:solidFill>
                  <a:schemeClr val="tx2"/>
                </a:solidFill>
              </a:rPr>
              <a:t>訪問學人</a:t>
            </a:r>
            <a:endParaRPr lang="en-US" altLang="zh-TW" sz="2800" dirty="0">
              <a:solidFill>
                <a:schemeClr val="tx2"/>
              </a:solidFill>
            </a:endParaRPr>
          </a:p>
          <a:p>
            <a:pPr marL="0" indent="0" algn="ctr">
              <a:buFont typeface="Arial" pitchFamily="34" charset="0"/>
              <a:buNone/>
            </a:pPr>
            <a:r>
              <a:rPr lang="zh-TW" altLang="en-US" sz="2800" dirty="0">
                <a:solidFill>
                  <a:srgbClr val="984807"/>
                </a:solidFill>
              </a:rPr>
              <a:t>國立台灣大學</a:t>
            </a:r>
            <a:r>
              <a:rPr lang="en-US" altLang="zh-TW" sz="2800" dirty="0">
                <a:solidFill>
                  <a:srgbClr val="984807"/>
                </a:solidFill>
              </a:rPr>
              <a:t> </a:t>
            </a:r>
            <a:r>
              <a:rPr lang="zh-TW" altLang="en-US" sz="2800" dirty="0">
                <a:solidFill>
                  <a:srgbClr val="984807"/>
                </a:solidFill>
              </a:rPr>
              <a:t>資訊管理</a:t>
            </a:r>
            <a:r>
              <a:rPr lang="en-US" altLang="zh-TW" sz="2800" dirty="0">
                <a:solidFill>
                  <a:srgbClr val="984807"/>
                </a:solidFill>
              </a:rPr>
              <a:t> </a:t>
            </a:r>
            <a:r>
              <a:rPr lang="zh-TW" altLang="en-US" sz="2800" dirty="0">
                <a:solidFill>
                  <a:srgbClr val="984807"/>
                </a:solidFill>
              </a:rPr>
              <a:t>博士</a:t>
            </a:r>
            <a:endParaRPr lang="en-US" altLang="zh-TW" sz="2800" dirty="0">
              <a:solidFill>
                <a:srgbClr val="984807"/>
              </a:solidFill>
            </a:endParaRPr>
          </a:p>
          <a:p>
            <a:pPr marL="0" indent="0" algn="ctr">
              <a:buFont typeface="Arial" pitchFamily="34" charset="0"/>
              <a:buNone/>
            </a:pPr>
            <a:r>
              <a:rPr lang="en-US" altLang="zh-TW" sz="2000" dirty="0">
                <a:solidFill>
                  <a:srgbClr val="17375E"/>
                </a:solidFill>
              </a:rPr>
              <a:t>Publications Co-Chairs, IEEE/ACM International Conference on </a:t>
            </a:r>
            <a:br>
              <a:rPr lang="en-US" altLang="zh-TW" sz="2000" dirty="0">
                <a:solidFill>
                  <a:srgbClr val="17375E"/>
                </a:solidFill>
              </a:rPr>
            </a:br>
            <a:r>
              <a:rPr lang="en-US" altLang="zh-TW" sz="2000" dirty="0">
                <a:solidFill>
                  <a:srgbClr val="17375E"/>
                </a:solidFill>
              </a:rPr>
              <a:t>Advances in Social Networks Analysis and Mining (ASONAM 2013- )</a:t>
            </a:r>
          </a:p>
          <a:p>
            <a:pPr marL="0" indent="0" algn="ctr">
              <a:buFont typeface="Arial" pitchFamily="34" charset="0"/>
              <a:buNone/>
            </a:pPr>
            <a:r>
              <a:rPr lang="en-US" altLang="zh-TW" sz="2000" dirty="0">
                <a:solidFill>
                  <a:srgbClr val="17375E"/>
                </a:solidFill>
              </a:rPr>
              <a:t>Program Co-Chair, IEEE International Workshop on </a:t>
            </a:r>
            <a:br>
              <a:rPr lang="en-US" altLang="zh-TW" sz="2000" dirty="0">
                <a:solidFill>
                  <a:srgbClr val="17375E"/>
                </a:solidFill>
              </a:rPr>
            </a:br>
            <a:r>
              <a:rPr lang="en-US" altLang="zh-TW" sz="2000" dirty="0">
                <a:solidFill>
                  <a:srgbClr val="17375E"/>
                </a:solidFill>
              </a:rPr>
              <a:t>Empirical Methods for Recognizing Inference in </a:t>
            </a:r>
            <a:r>
              <a:rPr lang="en-US" altLang="zh-TW" sz="2000" dirty="0" err="1">
                <a:solidFill>
                  <a:srgbClr val="17375E"/>
                </a:solidFill>
              </a:rPr>
              <a:t>TExt</a:t>
            </a:r>
            <a:r>
              <a:rPr lang="en-US" altLang="zh-TW" sz="2000" dirty="0">
                <a:solidFill>
                  <a:srgbClr val="17375E"/>
                </a:solidFill>
              </a:rPr>
              <a:t> (IEEE EM-RITE 2012- )</a:t>
            </a:r>
          </a:p>
          <a:p>
            <a:pPr marL="0" indent="0" algn="ctr">
              <a:buFont typeface="Arial" pitchFamily="34" charset="0"/>
              <a:buNone/>
            </a:pPr>
            <a:r>
              <a:rPr lang="en-US" altLang="zh-TW" sz="2000" dirty="0">
                <a:solidFill>
                  <a:srgbClr val="17375E"/>
                </a:solidFill>
              </a:rPr>
              <a:t>Publications Chair, The IEEE International Conference on </a:t>
            </a:r>
            <a:br>
              <a:rPr lang="en-US" altLang="zh-TW" sz="2000" dirty="0">
                <a:solidFill>
                  <a:srgbClr val="17375E"/>
                </a:solidFill>
              </a:rPr>
            </a:br>
            <a:r>
              <a:rPr lang="en-US" altLang="zh-TW" sz="2000" dirty="0">
                <a:solidFill>
                  <a:srgbClr val="17375E"/>
                </a:solidFill>
              </a:rPr>
              <a:t>Information Reuse and Integration (IEEE IRI)</a:t>
            </a:r>
            <a:endParaRPr lang="zh-TW" altLang="en-US" sz="2000" dirty="0">
              <a:solidFill>
                <a:srgbClr val="17375E"/>
              </a:solidFill>
            </a:endParaRPr>
          </a:p>
        </p:txBody>
      </p:sp>
      <p:sp>
        <p:nvSpPr>
          <p:cNvPr id="16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itchFamily="34" charset="0"/>
                <a:ea typeface="新細明體" pitchFamily="18" charset="-120"/>
              </a:defRPr>
            </a:lvl1pPr>
            <a:lvl2pPr marL="742950" indent="-285750" eaLnBrk="0" hangingPunct="0">
              <a:defRPr kumimoji="1" sz="2400">
                <a:solidFill>
                  <a:schemeClr val="tx1"/>
                </a:solidFill>
                <a:latin typeface="Arial" pitchFamily="34" charset="0"/>
                <a:ea typeface="新細明體" pitchFamily="18" charset="-120"/>
              </a:defRPr>
            </a:lvl2pPr>
            <a:lvl3pPr marL="1143000" indent="-228600" eaLnBrk="0" hangingPunct="0">
              <a:defRPr kumimoji="1" sz="2400">
                <a:solidFill>
                  <a:schemeClr val="tx1"/>
                </a:solidFill>
                <a:latin typeface="Arial" pitchFamily="34" charset="0"/>
                <a:ea typeface="新細明體" pitchFamily="18" charset="-120"/>
              </a:defRPr>
            </a:lvl3pPr>
            <a:lvl4pPr marL="1600200" indent="-228600" eaLnBrk="0" hangingPunct="0">
              <a:defRPr kumimoji="1" sz="2400">
                <a:solidFill>
                  <a:schemeClr val="tx1"/>
                </a:solidFill>
                <a:latin typeface="Arial" pitchFamily="34" charset="0"/>
                <a:ea typeface="新細明體" pitchFamily="18" charset="-120"/>
              </a:defRPr>
            </a:lvl4pPr>
            <a:lvl5pPr marL="2057400" indent="-228600" eaLnBrk="0" hangingPunct="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eaLnBrk="1" hangingPunct="1"/>
            <a:fld id="{9FCAA9B1-8267-4402-9C83-BAE1C2B13B7C}" type="slidenum">
              <a:rPr kumimoji="0" lang="zh-TW" altLang="en-US" sz="1200">
                <a:solidFill>
                  <a:srgbClr val="898989"/>
                </a:solidFill>
                <a:latin typeface="Calibri" pitchFamily="34" charset="0"/>
              </a:rPr>
              <a:pPr eaLnBrk="1" hangingPunct="1"/>
              <a:t>2</a:t>
            </a:fld>
            <a:endParaRPr kumimoji="0" lang="zh-TW" altLang="en-US" sz="1200">
              <a:solidFill>
                <a:srgbClr val="898989"/>
              </a:solidFill>
              <a:latin typeface="Calibri" pitchFamily="34" charset="0"/>
            </a:endParaRPr>
          </a:p>
        </p:txBody>
      </p:sp>
      <p:pic>
        <p:nvPicPr>
          <p:cNvPr id="16388" name="Picture 4" descr="http://mail.tku.edu.tw/myday/images/Myday_Phot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750" y="115888"/>
            <a:ext cx="1135063"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http://mail.tku.edu.tw/myday/images/AS_Logo1.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7904" y="5119337"/>
            <a:ext cx="166211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descr="http://mail.tku.edu.tw/myday/images/NTU_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52120" y="5157192"/>
            <a:ext cx="15938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44C7FE4C-DBC2-A74B-8BCD-C557AA9446EA}"/>
              </a:ext>
            </a:extLst>
          </p:cNvPr>
          <p:cNvGrpSpPr/>
          <p:nvPr/>
        </p:nvGrpSpPr>
        <p:grpSpPr>
          <a:xfrm>
            <a:off x="1856254" y="5178296"/>
            <a:ext cx="1563618" cy="1491064"/>
            <a:chOff x="1940523" y="5229200"/>
            <a:chExt cx="1563618" cy="1491064"/>
          </a:xfrm>
        </p:grpSpPr>
        <p:pic>
          <p:nvPicPr>
            <p:cNvPr id="3" name="Picture 2">
              <a:extLst>
                <a:ext uri="{FF2B5EF4-FFF2-40B4-BE49-F238E27FC236}">
                  <a16:creationId xmlns:a16="http://schemas.microsoft.com/office/drawing/2014/main" id="{6B0FAAB0-5F2D-0A45-91D0-BB05F45FA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0523" y="5229200"/>
              <a:ext cx="1563618" cy="1008786"/>
            </a:xfrm>
            <a:prstGeom prst="rect">
              <a:avLst/>
            </a:prstGeom>
          </p:spPr>
        </p:pic>
        <p:pic>
          <p:nvPicPr>
            <p:cNvPr id="5" name="Picture 4">
              <a:extLst>
                <a:ext uri="{FF2B5EF4-FFF2-40B4-BE49-F238E27FC236}">
                  <a16:creationId xmlns:a16="http://schemas.microsoft.com/office/drawing/2014/main" id="{5A70F94B-7014-7845-B18F-AA6F50AF36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523" y="6339133"/>
              <a:ext cx="1563618" cy="381131"/>
            </a:xfrm>
            <a:prstGeom prst="rect">
              <a:avLst/>
            </a:prstGeom>
          </p:spPr>
        </p:pic>
      </p:grpSp>
    </p:spTree>
    <p:extLst>
      <p:ext uri="{BB962C8B-B14F-4D97-AF65-F5344CB8AC3E}">
        <p14:creationId xmlns:p14="http://schemas.microsoft.com/office/powerpoint/2010/main" val="3111266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49936"/>
            <a:ext cx="8400776" cy="786776"/>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retrieval-based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20</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3" name="流程圖: 文件 2"/>
          <p:cNvSpPr/>
          <p:nvPr/>
        </p:nvSpPr>
        <p:spPr>
          <a:xfrm>
            <a:off x="633140" y="1412776"/>
            <a:ext cx="720080"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39" name="流程圖: 文件 38"/>
          <p:cNvSpPr/>
          <p:nvPr/>
        </p:nvSpPr>
        <p:spPr>
          <a:xfrm>
            <a:off x="7645893" y="5447285"/>
            <a:ext cx="1308361" cy="1080120"/>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Retrieval-Based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4" name="流程圖: 磁碟 3"/>
          <p:cNvSpPr/>
          <p:nvPr/>
        </p:nvSpPr>
        <p:spPr>
          <a:xfrm>
            <a:off x="2964669" y="1782937"/>
            <a:ext cx="936104" cy="648072"/>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Corpus</a:t>
            </a:r>
            <a:endParaRPr lang="zh-TW" altLang="en-US" sz="2000" dirty="0">
              <a:ln w="0"/>
              <a:solidFill>
                <a:schemeClr val="tx1"/>
              </a:solidFill>
            </a:endParaRPr>
          </a:p>
        </p:txBody>
      </p:sp>
      <p:sp>
        <p:nvSpPr>
          <p:cNvPr id="44" name="圓角矩形 43"/>
          <p:cNvSpPr/>
          <p:nvPr/>
        </p:nvSpPr>
        <p:spPr>
          <a:xfrm>
            <a:off x="954646" y="3871133"/>
            <a:ext cx="1310324" cy="956768"/>
          </a:xfrm>
          <a:prstGeom prst="roundRect">
            <a:avLst>
              <a:gd name="adj" fmla="val 789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Keyword</a:t>
            </a:r>
          </a:p>
          <a:p>
            <a:pPr algn="ctr"/>
            <a:r>
              <a:rPr lang="en-US" altLang="zh-TW" sz="2000" dirty="0">
                <a:ln w="0"/>
                <a:solidFill>
                  <a:schemeClr val="tx1"/>
                </a:solidFill>
              </a:rPr>
              <a:t>Boolean</a:t>
            </a:r>
          </a:p>
          <a:p>
            <a:pPr algn="ctr"/>
            <a:r>
              <a:rPr lang="en-US" altLang="zh-TW" sz="2000" dirty="0">
                <a:ln w="0"/>
                <a:solidFill>
                  <a:schemeClr val="tx1"/>
                </a:solidFill>
              </a:rPr>
              <a:t>Query</a:t>
            </a:r>
            <a:endParaRPr lang="zh-TW" altLang="en-US" sz="2000" dirty="0">
              <a:ln w="0"/>
              <a:solidFill>
                <a:schemeClr val="tx1"/>
              </a:solidFill>
            </a:endParaRPr>
          </a:p>
        </p:txBody>
      </p:sp>
      <p:sp>
        <p:nvSpPr>
          <p:cNvPr id="45" name="圓角矩形 44"/>
          <p:cNvSpPr/>
          <p:nvPr/>
        </p:nvSpPr>
        <p:spPr>
          <a:xfrm>
            <a:off x="2791222" y="4033061"/>
            <a:ext cx="1283445" cy="632912"/>
          </a:xfrm>
          <a:prstGeom prst="roundRect">
            <a:avLst>
              <a:gd name="adj" fmla="val 782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err="1">
                <a:ln w="0"/>
                <a:solidFill>
                  <a:schemeClr val="tx1"/>
                </a:solidFill>
              </a:rPr>
              <a:t>Solr</a:t>
            </a:r>
            <a:endParaRPr lang="en-US" altLang="zh-TW" sz="2000" dirty="0">
              <a:ln w="0"/>
              <a:solidFill>
                <a:schemeClr val="tx1"/>
              </a:solidFill>
            </a:endParaRPr>
          </a:p>
          <a:p>
            <a:pPr algn="ctr"/>
            <a:r>
              <a:rPr lang="en-US" altLang="zh-TW" sz="2000" dirty="0">
                <a:ln w="0"/>
                <a:solidFill>
                  <a:schemeClr val="tx1"/>
                </a:solidFill>
              </a:rPr>
              <a:t>Matching</a:t>
            </a:r>
            <a:endParaRPr lang="zh-TW" altLang="en-US" sz="2000" dirty="0">
              <a:ln w="0"/>
              <a:solidFill>
                <a:schemeClr val="tx1"/>
              </a:solidFill>
            </a:endParaRPr>
          </a:p>
        </p:txBody>
      </p:sp>
      <p:sp>
        <p:nvSpPr>
          <p:cNvPr id="46" name="圓角矩形 45"/>
          <p:cNvSpPr/>
          <p:nvPr/>
        </p:nvSpPr>
        <p:spPr>
          <a:xfrm>
            <a:off x="4600919" y="3843320"/>
            <a:ext cx="1076585" cy="1012394"/>
          </a:xfrm>
          <a:prstGeom prst="roundRect">
            <a:avLst>
              <a:gd name="adj" fmla="val 837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Distinct</a:t>
            </a:r>
          </a:p>
          <a:p>
            <a:pPr algn="ctr"/>
            <a:r>
              <a:rPr lang="en-US" altLang="zh-TW" sz="2000" dirty="0">
                <a:ln w="0"/>
                <a:solidFill>
                  <a:schemeClr val="tx1"/>
                </a:solidFill>
              </a:rPr>
              <a:t>Result Data</a:t>
            </a:r>
            <a:endParaRPr lang="zh-TW" altLang="en-US" sz="2000" dirty="0">
              <a:ln w="0"/>
              <a:solidFill>
                <a:schemeClr val="tx1"/>
              </a:solidFill>
            </a:endParaRPr>
          </a:p>
        </p:txBody>
      </p:sp>
      <p:sp>
        <p:nvSpPr>
          <p:cNvPr id="47" name="圓角矩形 46"/>
          <p:cNvSpPr/>
          <p:nvPr/>
        </p:nvSpPr>
        <p:spPr>
          <a:xfrm>
            <a:off x="2888620" y="2879905"/>
            <a:ext cx="1084153" cy="557122"/>
          </a:xfrm>
          <a:prstGeom prst="roundRect">
            <a:avLst>
              <a:gd name="adj" fmla="val 829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p>
          <a:p>
            <a:pPr algn="ctr"/>
            <a:r>
              <a:rPr lang="en-US" altLang="zh-TW" sz="2000" dirty="0">
                <a:ln w="0"/>
                <a:solidFill>
                  <a:schemeClr val="tx1"/>
                </a:solidFill>
              </a:rPr>
              <a:t>Index</a:t>
            </a:r>
            <a:endParaRPr lang="zh-TW" altLang="en-US" sz="2000" dirty="0">
              <a:ln w="0"/>
              <a:solidFill>
                <a:schemeClr val="tx1"/>
              </a:solidFill>
            </a:endParaRPr>
          </a:p>
        </p:txBody>
      </p:sp>
      <p:sp>
        <p:nvSpPr>
          <p:cNvPr id="49" name="圓角矩形 48"/>
          <p:cNvSpPr/>
          <p:nvPr/>
        </p:nvSpPr>
        <p:spPr>
          <a:xfrm>
            <a:off x="148921" y="2512220"/>
            <a:ext cx="1728192" cy="598415"/>
          </a:xfrm>
          <a:prstGeom prst="roundRect">
            <a:avLst>
              <a:gd name="adj" fmla="val 119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Segmentation</a:t>
            </a:r>
            <a:endParaRPr lang="zh-TW" altLang="en-US" sz="2000" dirty="0">
              <a:ln w="0"/>
              <a:solidFill>
                <a:schemeClr val="tx1"/>
              </a:solidFill>
            </a:endParaRPr>
          </a:p>
        </p:txBody>
      </p:sp>
      <p:sp>
        <p:nvSpPr>
          <p:cNvPr id="51" name="圓角矩形 50"/>
          <p:cNvSpPr/>
          <p:nvPr/>
        </p:nvSpPr>
        <p:spPr>
          <a:xfrm>
            <a:off x="5868144" y="5262929"/>
            <a:ext cx="1584176" cy="719777"/>
          </a:xfrm>
          <a:prstGeom prst="roundRect">
            <a:avLst>
              <a:gd name="adj" fmla="val 888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Classification</a:t>
            </a:r>
            <a:endParaRPr lang="zh-TW" altLang="en-US" sz="2000" dirty="0">
              <a:ln w="0"/>
              <a:solidFill>
                <a:schemeClr val="tx1"/>
              </a:solidFill>
            </a:endParaRPr>
          </a:p>
        </p:txBody>
      </p:sp>
      <p:sp>
        <p:nvSpPr>
          <p:cNvPr id="52" name="圓角矩形 51"/>
          <p:cNvSpPr/>
          <p:nvPr/>
        </p:nvSpPr>
        <p:spPr>
          <a:xfrm>
            <a:off x="7666496" y="3800632"/>
            <a:ext cx="1442008" cy="1097769"/>
          </a:xfrm>
          <a:prstGeom prst="roundRect">
            <a:avLst>
              <a:gd name="adj" fmla="val 625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54" name="圓角矩形 53"/>
          <p:cNvSpPr/>
          <p:nvPr/>
        </p:nvSpPr>
        <p:spPr>
          <a:xfrm>
            <a:off x="6088685" y="3989627"/>
            <a:ext cx="1233680" cy="719777"/>
          </a:xfrm>
          <a:prstGeom prst="roundRect">
            <a:avLst>
              <a:gd name="adj" fmla="val 629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a:t>
            </a:r>
          </a:p>
          <a:p>
            <a:pPr algn="ctr"/>
            <a:r>
              <a:rPr lang="en-US" altLang="zh-TW" sz="2000" dirty="0">
                <a:ln w="0"/>
                <a:solidFill>
                  <a:schemeClr val="tx1"/>
                </a:solidFill>
              </a:rPr>
              <a:t>Matching</a:t>
            </a:r>
            <a:endParaRPr lang="zh-TW" altLang="en-US" sz="2000" dirty="0">
              <a:ln w="0"/>
              <a:solidFill>
                <a:schemeClr val="tx1"/>
              </a:solidFill>
            </a:endParaRPr>
          </a:p>
        </p:txBody>
      </p:sp>
      <p:sp>
        <p:nvSpPr>
          <p:cNvPr id="55" name="圓角矩形 54"/>
          <p:cNvSpPr/>
          <p:nvPr/>
        </p:nvSpPr>
        <p:spPr>
          <a:xfrm>
            <a:off x="21006" y="2256119"/>
            <a:ext cx="2030714" cy="1182020"/>
          </a:xfrm>
          <a:prstGeom prst="roundRect">
            <a:avLst>
              <a:gd name="adj" fmla="val 8773"/>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sp>
        <p:nvSpPr>
          <p:cNvPr id="56" name="圓角矩形 55"/>
          <p:cNvSpPr/>
          <p:nvPr/>
        </p:nvSpPr>
        <p:spPr>
          <a:xfrm>
            <a:off x="796140" y="3735110"/>
            <a:ext cx="5112568" cy="1276496"/>
          </a:xfrm>
          <a:prstGeom prst="roundRect">
            <a:avLst>
              <a:gd name="adj" fmla="val 7896"/>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8" name="直線單箭頭接點 7"/>
          <p:cNvCxnSpPr>
            <a:stCxn id="3" idx="2"/>
          </p:cNvCxnSpPr>
          <p:nvPr/>
        </p:nvCxnSpPr>
        <p:spPr>
          <a:xfrm>
            <a:off x="993180" y="1950756"/>
            <a:ext cx="0" cy="561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stCxn id="4" idx="3"/>
          </p:cNvCxnSpPr>
          <p:nvPr/>
        </p:nvCxnSpPr>
        <p:spPr>
          <a:xfrm flipH="1">
            <a:off x="3430697" y="2431009"/>
            <a:ext cx="2024" cy="438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線單箭頭接點 59"/>
          <p:cNvCxnSpPr>
            <a:cxnSpLocks/>
            <a:endCxn id="51" idx="1"/>
          </p:cNvCxnSpPr>
          <p:nvPr/>
        </p:nvCxnSpPr>
        <p:spPr>
          <a:xfrm>
            <a:off x="557023" y="5592321"/>
            <a:ext cx="5311121" cy="3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線單箭頭接點 63"/>
          <p:cNvCxnSpPr/>
          <p:nvPr/>
        </p:nvCxnSpPr>
        <p:spPr>
          <a:xfrm>
            <a:off x="1353220" y="3110636"/>
            <a:ext cx="0" cy="760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線單箭頭接點 66"/>
          <p:cNvCxnSpPr/>
          <p:nvPr/>
        </p:nvCxnSpPr>
        <p:spPr>
          <a:xfrm>
            <a:off x="2264970"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線單箭頭接點 69"/>
          <p:cNvCxnSpPr/>
          <p:nvPr/>
        </p:nvCxnSpPr>
        <p:spPr>
          <a:xfrm>
            <a:off x="4074667" y="4349517"/>
            <a:ext cx="526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線單箭頭接點 72"/>
          <p:cNvCxnSpPr/>
          <p:nvPr/>
        </p:nvCxnSpPr>
        <p:spPr>
          <a:xfrm flipV="1">
            <a:off x="5677504" y="4349516"/>
            <a:ext cx="41118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線單箭頭接點 78"/>
          <p:cNvCxnSpPr/>
          <p:nvPr/>
        </p:nvCxnSpPr>
        <p:spPr>
          <a:xfrm>
            <a:off x="7322365" y="4349516"/>
            <a:ext cx="34413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線單箭頭接點 81"/>
          <p:cNvCxnSpPr>
            <a:endCxn id="39" idx="0"/>
          </p:cNvCxnSpPr>
          <p:nvPr/>
        </p:nvCxnSpPr>
        <p:spPr>
          <a:xfrm flipH="1">
            <a:off x="8300074" y="4898401"/>
            <a:ext cx="1" cy="548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線單箭頭接點 85"/>
          <p:cNvCxnSpPr/>
          <p:nvPr/>
        </p:nvCxnSpPr>
        <p:spPr>
          <a:xfrm flipV="1">
            <a:off x="6715898" y="4709405"/>
            <a:ext cx="5970" cy="5535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直線單箭頭接點 88"/>
          <p:cNvCxnSpPr/>
          <p:nvPr/>
        </p:nvCxnSpPr>
        <p:spPr>
          <a:xfrm>
            <a:off x="3430697" y="3426740"/>
            <a:ext cx="2248" cy="606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線接點 57"/>
          <p:cNvCxnSpPr/>
          <p:nvPr/>
        </p:nvCxnSpPr>
        <p:spPr>
          <a:xfrm>
            <a:off x="557023" y="3110635"/>
            <a:ext cx="0" cy="2481686"/>
          </a:xfrm>
          <a:prstGeom prst="line">
            <a:avLst/>
          </a:prstGeom>
        </p:spPr>
        <p:style>
          <a:lnRef idx="3">
            <a:schemeClr val="dk1"/>
          </a:lnRef>
          <a:fillRef idx="0">
            <a:schemeClr val="dk1"/>
          </a:fillRef>
          <a:effectRef idx="2">
            <a:schemeClr val="dk1"/>
          </a:effectRef>
          <a:fontRef idx="minor">
            <a:schemeClr val="tx1"/>
          </a:fontRef>
        </p:style>
      </p:cxnSp>
      <p:sp>
        <p:nvSpPr>
          <p:cNvPr id="97" name="文字方塊 96"/>
          <p:cNvSpPr txBox="1"/>
          <p:nvPr/>
        </p:nvSpPr>
        <p:spPr>
          <a:xfrm>
            <a:off x="4266736" y="3454824"/>
            <a:ext cx="1718468"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Retrieval Model</a:t>
            </a:r>
            <a:endParaRPr lang="zh-TW" altLang="en-US" b="1" dirty="0">
              <a:solidFill>
                <a:srgbClr val="FF0000"/>
              </a:solidFill>
            </a:endParaRPr>
          </a:p>
        </p:txBody>
      </p:sp>
      <p:sp>
        <p:nvSpPr>
          <p:cNvPr id="33" name="圓角矩形 190">
            <a:extLst>
              <a:ext uri="{FF2B5EF4-FFF2-40B4-BE49-F238E27FC236}">
                <a16:creationId xmlns:a16="http://schemas.microsoft.com/office/drawing/2014/main" id="{8D35687A-45D3-EE40-B9EC-5BB849118C01}"/>
              </a:ext>
            </a:extLst>
          </p:cNvPr>
          <p:cNvSpPr/>
          <p:nvPr/>
        </p:nvSpPr>
        <p:spPr>
          <a:xfrm>
            <a:off x="179512" y="930647"/>
            <a:ext cx="8774742" cy="41012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Retrieval-Based Model</a:t>
            </a:r>
            <a:endParaRPr kumimoji="1" lang="zh-TW" altLang="en-US" sz="3200" b="1" dirty="0">
              <a:solidFill>
                <a:schemeClr val="tx1"/>
              </a:solidFill>
            </a:endParaRPr>
          </a:p>
        </p:txBody>
      </p:sp>
      <p:sp>
        <p:nvSpPr>
          <p:cNvPr id="35" name="文字方塊 25">
            <a:extLst>
              <a:ext uri="{FF2B5EF4-FFF2-40B4-BE49-F238E27FC236}">
                <a16:creationId xmlns:a16="http://schemas.microsoft.com/office/drawing/2014/main" id="{6CDD6881-123F-BF47-8C98-A9FE99B0195E}"/>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1</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47707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16427"/>
            <a:ext cx="8400776" cy="948829"/>
          </a:xfrm>
        </p:spPr>
        <p:txBody>
          <a:bodyPr>
            <a:noAutofit/>
          </a:bodyPr>
          <a:lstStyle/>
          <a:p>
            <a:r>
              <a:rPr lang="en-US" altLang="zh-TW" sz="3000" b="1" dirty="0">
                <a:solidFill>
                  <a:schemeClr val="accent1"/>
                </a:solidFill>
              </a:rPr>
              <a:t>The system architecture of </a:t>
            </a:r>
            <a:br>
              <a:rPr lang="en-US" altLang="zh-TW" sz="3000" b="1" dirty="0">
                <a:solidFill>
                  <a:schemeClr val="accent1"/>
                </a:solidFill>
              </a:rPr>
            </a:br>
            <a:r>
              <a:rPr lang="en-US" altLang="zh-TW" sz="3000" b="1" dirty="0">
                <a:solidFill>
                  <a:schemeClr val="accent1"/>
                </a:solidFill>
              </a:rPr>
              <a:t>IMTKU generation-based model for NTCIR-14 STC-3</a:t>
            </a:r>
            <a:endParaRPr lang="zh-TW" altLang="en-US" sz="3000" b="1" dirty="0">
              <a:solidFill>
                <a:schemeClr val="accent1"/>
              </a:solidFill>
            </a:endParaRPr>
          </a:p>
        </p:txBody>
      </p:sp>
      <p:sp>
        <p:nvSpPr>
          <p:cNvPr id="5" name="投影片編號版面配置區 4"/>
          <p:cNvSpPr>
            <a:spLocks noGrp="1"/>
          </p:cNvSpPr>
          <p:nvPr>
            <p:ph type="sldNum" sz="quarter" idx="12"/>
          </p:nvPr>
        </p:nvSpPr>
        <p:spPr>
          <a:xfrm>
            <a:off x="8316416" y="6669360"/>
            <a:ext cx="837456" cy="216024"/>
          </a:xfrm>
        </p:spPr>
        <p:txBody>
          <a:bodyPr/>
          <a:lstStyle/>
          <a:p>
            <a:fld id="{97AE402F-9171-4F92-A403-4FC7DED30397}" type="slidenum">
              <a:rPr lang="zh-TW" altLang="en-US" smtClean="0"/>
              <a:t>21</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6" name="流程圖: 文件 5"/>
          <p:cNvSpPr/>
          <p:nvPr/>
        </p:nvSpPr>
        <p:spPr>
          <a:xfrm>
            <a:off x="4307236" y="1427616"/>
            <a:ext cx="720080" cy="506298"/>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Post</a:t>
            </a:r>
            <a:endParaRPr lang="zh-TW" altLang="en-US" sz="2000" dirty="0">
              <a:ln w="0"/>
              <a:solidFill>
                <a:schemeClr val="tx1"/>
              </a:solidFill>
            </a:endParaRPr>
          </a:p>
        </p:txBody>
      </p:sp>
      <p:sp>
        <p:nvSpPr>
          <p:cNvPr id="7" name="流程圖: 文件 6"/>
          <p:cNvSpPr/>
          <p:nvPr/>
        </p:nvSpPr>
        <p:spPr>
          <a:xfrm>
            <a:off x="6804248" y="5590901"/>
            <a:ext cx="2245117" cy="1006451"/>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Generation-Based</a:t>
            </a:r>
          </a:p>
          <a:p>
            <a:pPr algn="ctr"/>
            <a:r>
              <a:rPr lang="en-US" altLang="zh-TW" sz="2000" dirty="0">
                <a:ln w="0"/>
                <a:solidFill>
                  <a:schemeClr val="tx1"/>
                </a:solidFill>
              </a:rPr>
              <a:t>Response</a:t>
            </a:r>
            <a:endParaRPr lang="zh-TW" altLang="en-US" sz="2000" dirty="0">
              <a:ln w="0"/>
              <a:solidFill>
                <a:schemeClr val="tx1"/>
              </a:solidFill>
            </a:endParaRPr>
          </a:p>
        </p:txBody>
      </p:sp>
      <p:sp>
        <p:nvSpPr>
          <p:cNvPr id="9" name="圓角矩形 8"/>
          <p:cNvSpPr/>
          <p:nvPr/>
        </p:nvSpPr>
        <p:spPr>
          <a:xfrm>
            <a:off x="291463" y="4076995"/>
            <a:ext cx="1831406" cy="610340"/>
          </a:xfrm>
          <a:prstGeom prst="roundRect">
            <a:avLst>
              <a:gd name="adj" fmla="val 1055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p>
          <a:p>
            <a:pPr algn="ctr"/>
            <a:r>
              <a:rPr lang="en-US" altLang="zh-TW" sz="2000" dirty="0">
                <a:ln w="0"/>
                <a:solidFill>
                  <a:schemeClr val="tx1"/>
                </a:solidFill>
              </a:rPr>
              <a:t>Seq2seq model</a:t>
            </a:r>
            <a:endParaRPr lang="zh-TW" altLang="en-US" sz="2000" dirty="0">
              <a:ln w="0"/>
              <a:solidFill>
                <a:schemeClr val="tx1"/>
              </a:solidFill>
            </a:endParaRPr>
          </a:p>
        </p:txBody>
      </p:sp>
      <p:sp>
        <p:nvSpPr>
          <p:cNvPr id="10" name="圓角矩形 9"/>
          <p:cNvSpPr/>
          <p:nvPr/>
        </p:nvSpPr>
        <p:spPr>
          <a:xfrm>
            <a:off x="443621" y="3222337"/>
            <a:ext cx="1510917" cy="632912"/>
          </a:xfrm>
          <a:prstGeom prst="roundRect">
            <a:avLst>
              <a:gd name="adj" fmla="val 634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a:t>
            </a:r>
          </a:p>
          <a:p>
            <a:pPr algn="ctr"/>
            <a:r>
              <a:rPr lang="en-US" altLang="zh-TW" sz="2000" dirty="0">
                <a:ln w="0"/>
                <a:solidFill>
                  <a:schemeClr val="tx1"/>
                </a:solidFill>
              </a:rPr>
              <a:t>Embedding</a:t>
            </a:r>
            <a:endParaRPr lang="zh-TW" altLang="en-US" sz="2000" dirty="0">
              <a:ln w="0"/>
              <a:solidFill>
                <a:schemeClr val="tx1"/>
              </a:solidFill>
            </a:endParaRPr>
          </a:p>
        </p:txBody>
      </p:sp>
      <p:sp>
        <p:nvSpPr>
          <p:cNvPr id="11" name="圓角矩形 10"/>
          <p:cNvSpPr/>
          <p:nvPr/>
        </p:nvSpPr>
        <p:spPr>
          <a:xfrm>
            <a:off x="3685005" y="4139112"/>
            <a:ext cx="1964540" cy="486105"/>
          </a:xfrm>
          <a:prstGeom prst="roundRect">
            <a:avLst>
              <a:gd name="adj" fmla="val 12828"/>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Trained Model</a:t>
            </a:r>
            <a:endParaRPr lang="zh-TW" altLang="en-US" sz="2000" dirty="0">
              <a:ln w="0"/>
              <a:solidFill>
                <a:schemeClr val="tx1"/>
              </a:solidFill>
            </a:endParaRPr>
          </a:p>
        </p:txBody>
      </p:sp>
      <p:sp>
        <p:nvSpPr>
          <p:cNvPr id="12" name="圓角矩形 11"/>
          <p:cNvSpPr/>
          <p:nvPr/>
        </p:nvSpPr>
        <p:spPr>
          <a:xfrm>
            <a:off x="362511" y="2495616"/>
            <a:ext cx="1673138" cy="5074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Building</a:t>
            </a:r>
            <a:r>
              <a:rPr lang="zh-TW" altLang="en-US" sz="2000" dirty="0">
                <a:ln w="0"/>
                <a:solidFill>
                  <a:schemeClr val="tx1"/>
                </a:solidFill>
              </a:rPr>
              <a:t> </a:t>
            </a:r>
            <a:r>
              <a:rPr lang="en-US" altLang="zh-TW" sz="2000" dirty="0">
                <a:ln w="0"/>
                <a:solidFill>
                  <a:schemeClr val="tx1"/>
                </a:solidFill>
              </a:rPr>
              <a:t>Word Index</a:t>
            </a:r>
            <a:endParaRPr lang="zh-TW" altLang="en-US" sz="2000" dirty="0">
              <a:ln w="0"/>
              <a:solidFill>
                <a:schemeClr val="tx1"/>
              </a:solidFill>
            </a:endParaRPr>
          </a:p>
        </p:txBody>
      </p:sp>
      <p:sp>
        <p:nvSpPr>
          <p:cNvPr id="13" name="圓角矩形 12"/>
          <p:cNvSpPr/>
          <p:nvPr/>
        </p:nvSpPr>
        <p:spPr>
          <a:xfrm>
            <a:off x="3427531" y="2369907"/>
            <a:ext cx="2479490" cy="375056"/>
          </a:xfrm>
          <a:prstGeom prst="roundRect">
            <a:avLst>
              <a:gd name="adj" fmla="val 11691"/>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 Segmentation</a:t>
            </a:r>
            <a:endParaRPr lang="zh-TW" altLang="en-US" sz="2000" dirty="0">
              <a:ln w="0"/>
              <a:solidFill>
                <a:schemeClr val="tx1"/>
              </a:solidFill>
            </a:endParaRPr>
          </a:p>
        </p:txBody>
      </p:sp>
      <p:sp>
        <p:nvSpPr>
          <p:cNvPr id="14" name="圓角矩形 13"/>
          <p:cNvSpPr/>
          <p:nvPr/>
        </p:nvSpPr>
        <p:spPr>
          <a:xfrm>
            <a:off x="3615725" y="3027174"/>
            <a:ext cx="2103095" cy="626978"/>
          </a:xfrm>
          <a:prstGeom prst="roundRect">
            <a:avLst>
              <a:gd name="adj" fmla="val 922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Short Text</a:t>
            </a:r>
          </a:p>
          <a:p>
            <a:pPr algn="ctr"/>
            <a:r>
              <a:rPr lang="en-US" altLang="zh-TW" sz="2000" dirty="0">
                <a:ln w="0"/>
                <a:solidFill>
                  <a:schemeClr val="tx1"/>
                </a:solidFill>
              </a:rPr>
              <a:t>Emotion Classifier</a:t>
            </a:r>
            <a:endParaRPr lang="zh-TW" altLang="en-US" sz="2000" dirty="0">
              <a:ln w="0"/>
              <a:solidFill>
                <a:schemeClr val="tx1"/>
              </a:solidFill>
            </a:endParaRPr>
          </a:p>
        </p:txBody>
      </p:sp>
      <p:sp>
        <p:nvSpPr>
          <p:cNvPr id="15" name="圓角矩形 14"/>
          <p:cNvSpPr/>
          <p:nvPr/>
        </p:nvSpPr>
        <p:spPr>
          <a:xfrm>
            <a:off x="3473031" y="5763486"/>
            <a:ext cx="2388487" cy="683062"/>
          </a:xfrm>
          <a:prstGeom prst="roundRect">
            <a:avLst>
              <a:gd name="adj" fmla="val 710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Word2Vec Similarity</a:t>
            </a:r>
          </a:p>
          <a:p>
            <a:pPr algn="ctr"/>
            <a:r>
              <a:rPr lang="en-US" altLang="zh-TW" sz="2000" dirty="0">
                <a:ln w="0"/>
                <a:solidFill>
                  <a:schemeClr val="tx1"/>
                </a:solidFill>
              </a:rPr>
              <a:t>Ranking</a:t>
            </a:r>
            <a:endParaRPr lang="zh-TW" altLang="en-US" sz="2000" dirty="0">
              <a:ln w="0"/>
              <a:solidFill>
                <a:schemeClr val="tx1"/>
              </a:solidFill>
            </a:endParaRPr>
          </a:p>
        </p:txBody>
      </p:sp>
      <p:sp>
        <p:nvSpPr>
          <p:cNvPr id="16" name="圓角矩形 15"/>
          <p:cNvSpPr/>
          <p:nvPr/>
        </p:nvSpPr>
        <p:spPr>
          <a:xfrm>
            <a:off x="3553408" y="5064273"/>
            <a:ext cx="2227731" cy="392835"/>
          </a:xfrm>
          <a:prstGeom prst="roundRect">
            <a:avLst>
              <a:gd name="adj" fmla="val 1429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Emotion Matching</a:t>
            </a:r>
            <a:endParaRPr lang="zh-TW" altLang="en-US" sz="2000" dirty="0">
              <a:ln w="0"/>
              <a:solidFill>
                <a:schemeClr val="tx1"/>
              </a:solidFill>
            </a:endParaRPr>
          </a:p>
        </p:txBody>
      </p:sp>
      <p:cxnSp>
        <p:nvCxnSpPr>
          <p:cNvPr id="17" name="直線單箭頭接點 16"/>
          <p:cNvCxnSpPr>
            <a:stCxn id="12" idx="2"/>
            <a:endCxn id="10" idx="0"/>
          </p:cNvCxnSpPr>
          <p:nvPr/>
        </p:nvCxnSpPr>
        <p:spPr>
          <a:xfrm>
            <a:off x="1199080" y="3003019"/>
            <a:ext cx="0" cy="219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流程圖: 文件 20"/>
          <p:cNvSpPr/>
          <p:nvPr/>
        </p:nvSpPr>
        <p:spPr>
          <a:xfrm>
            <a:off x="398244" y="1422672"/>
            <a:ext cx="1603464" cy="576064"/>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TW" sz="2000" dirty="0">
                <a:ln w="0"/>
                <a:solidFill>
                  <a:schemeClr val="tx1"/>
                </a:solidFill>
              </a:rPr>
              <a:t>Training Data</a:t>
            </a:r>
            <a:endParaRPr lang="zh-TW" altLang="en-US" sz="2000" dirty="0">
              <a:ln w="0"/>
              <a:solidFill>
                <a:schemeClr val="tx1"/>
              </a:solidFill>
            </a:endParaRPr>
          </a:p>
        </p:txBody>
      </p:sp>
      <p:sp>
        <p:nvSpPr>
          <p:cNvPr id="22" name="圓角矩形 21"/>
          <p:cNvSpPr/>
          <p:nvPr/>
        </p:nvSpPr>
        <p:spPr>
          <a:xfrm>
            <a:off x="179512" y="2319388"/>
            <a:ext cx="2065085" cy="2532022"/>
          </a:xfrm>
          <a:prstGeom prst="roundRect">
            <a:avLst>
              <a:gd name="adj" fmla="val 6914"/>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29" name="直線單箭頭接點 28"/>
          <p:cNvCxnSpPr>
            <a:stCxn id="21" idx="2"/>
          </p:cNvCxnSpPr>
          <p:nvPr/>
        </p:nvCxnSpPr>
        <p:spPr>
          <a:xfrm flipH="1">
            <a:off x="1199080" y="1960652"/>
            <a:ext cx="896" cy="534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線單箭頭接點 32"/>
          <p:cNvCxnSpPr>
            <a:stCxn id="10" idx="2"/>
            <a:endCxn id="9" idx="0"/>
          </p:cNvCxnSpPr>
          <p:nvPr/>
        </p:nvCxnSpPr>
        <p:spPr>
          <a:xfrm>
            <a:off x="1199080" y="3855249"/>
            <a:ext cx="8086" cy="221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線單箭頭接點 37"/>
          <p:cNvCxnSpPr>
            <a:endCxn id="14" idx="0"/>
          </p:cNvCxnSpPr>
          <p:nvPr/>
        </p:nvCxnSpPr>
        <p:spPr>
          <a:xfrm flipH="1">
            <a:off x="4667273" y="2744963"/>
            <a:ext cx="3" cy="28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線單箭頭接點 40"/>
          <p:cNvCxnSpPr>
            <a:stCxn id="14" idx="2"/>
          </p:cNvCxnSpPr>
          <p:nvPr/>
        </p:nvCxnSpPr>
        <p:spPr>
          <a:xfrm>
            <a:off x="4667273" y="3654152"/>
            <a:ext cx="3" cy="484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線單箭頭接點 43"/>
          <p:cNvCxnSpPr/>
          <p:nvPr/>
        </p:nvCxnSpPr>
        <p:spPr>
          <a:xfrm flipH="1">
            <a:off x="4667274" y="4625217"/>
            <a:ext cx="1" cy="439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線單箭頭接點 46"/>
          <p:cNvCxnSpPr/>
          <p:nvPr/>
        </p:nvCxnSpPr>
        <p:spPr>
          <a:xfrm>
            <a:off x="4667274" y="5457108"/>
            <a:ext cx="1" cy="3063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圓角矩形 52"/>
          <p:cNvSpPr/>
          <p:nvPr/>
        </p:nvSpPr>
        <p:spPr>
          <a:xfrm>
            <a:off x="3346044" y="2150792"/>
            <a:ext cx="2666116" cy="1704457"/>
          </a:xfrm>
          <a:prstGeom prst="roundRect">
            <a:avLst>
              <a:gd name="adj" fmla="val 5171"/>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54" name="直線單箭頭接點 53"/>
          <p:cNvCxnSpPr>
            <a:stCxn id="6" idx="2"/>
          </p:cNvCxnSpPr>
          <p:nvPr/>
        </p:nvCxnSpPr>
        <p:spPr>
          <a:xfrm>
            <a:off x="4667276" y="1900442"/>
            <a:ext cx="0" cy="4694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圓角矩形 94"/>
          <p:cNvSpPr/>
          <p:nvPr/>
        </p:nvSpPr>
        <p:spPr>
          <a:xfrm>
            <a:off x="3346044" y="4792702"/>
            <a:ext cx="2666115" cy="1804650"/>
          </a:xfrm>
          <a:prstGeom prst="roundRect">
            <a:avLst>
              <a:gd name="adj" fmla="val 2707"/>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n w="0"/>
              <a:solidFill>
                <a:schemeClr val="tx1"/>
              </a:solidFill>
            </a:endParaRPr>
          </a:p>
        </p:txBody>
      </p:sp>
      <p:cxnSp>
        <p:nvCxnSpPr>
          <p:cNvPr id="34" name="直線單箭頭接點 59">
            <a:extLst>
              <a:ext uri="{FF2B5EF4-FFF2-40B4-BE49-F238E27FC236}">
                <a16:creationId xmlns:a16="http://schemas.microsoft.com/office/drawing/2014/main" id="{F8C6C01B-16BB-804A-A2D4-8B655C236E1A}"/>
              </a:ext>
            </a:extLst>
          </p:cNvPr>
          <p:cNvCxnSpPr>
            <a:cxnSpLocks/>
            <a:stCxn id="15" idx="3"/>
            <a:endCxn id="7" idx="1"/>
          </p:cNvCxnSpPr>
          <p:nvPr/>
        </p:nvCxnSpPr>
        <p:spPr>
          <a:xfrm flipV="1">
            <a:off x="5861518" y="6094127"/>
            <a:ext cx="942730" cy="10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線單箭頭接點 59">
            <a:extLst>
              <a:ext uri="{FF2B5EF4-FFF2-40B4-BE49-F238E27FC236}">
                <a16:creationId xmlns:a16="http://schemas.microsoft.com/office/drawing/2014/main" id="{AC62AB7F-2DBF-564A-A3D4-350C5F3D0B95}"/>
              </a:ext>
            </a:extLst>
          </p:cNvPr>
          <p:cNvCxnSpPr>
            <a:cxnSpLocks/>
            <a:endCxn id="11" idx="1"/>
          </p:cNvCxnSpPr>
          <p:nvPr/>
        </p:nvCxnSpPr>
        <p:spPr>
          <a:xfrm flipV="1">
            <a:off x="2122869" y="4382165"/>
            <a:ext cx="1562136" cy="14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圓角矩形 191">
            <a:extLst>
              <a:ext uri="{FF2B5EF4-FFF2-40B4-BE49-F238E27FC236}">
                <a16:creationId xmlns:a16="http://schemas.microsoft.com/office/drawing/2014/main" id="{AD59CA9D-98A6-9C41-B8A9-8C1E0818FEAD}"/>
              </a:ext>
            </a:extLst>
          </p:cNvPr>
          <p:cNvSpPr/>
          <p:nvPr/>
        </p:nvSpPr>
        <p:spPr>
          <a:xfrm>
            <a:off x="179512" y="932875"/>
            <a:ext cx="8784975" cy="407893"/>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Generation-Based Model</a:t>
            </a:r>
            <a:endParaRPr kumimoji="1" lang="zh-TW" altLang="en-US" sz="3200" b="1" dirty="0">
              <a:solidFill>
                <a:schemeClr val="tx1"/>
              </a:solidFill>
            </a:endParaRPr>
          </a:p>
        </p:txBody>
      </p:sp>
      <p:sp>
        <p:nvSpPr>
          <p:cNvPr id="40" name="文字方塊 96">
            <a:extLst>
              <a:ext uri="{FF2B5EF4-FFF2-40B4-BE49-F238E27FC236}">
                <a16:creationId xmlns:a16="http://schemas.microsoft.com/office/drawing/2014/main" id="{2C1214FC-0954-8446-9A29-3BDDAC3553C3}"/>
              </a:ext>
            </a:extLst>
          </p:cNvPr>
          <p:cNvSpPr txBox="1"/>
          <p:nvPr/>
        </p:nvSpPr>
        <p:spPr>
          <a:xfrm>
            <a:off x="179512" y="4909797"/>
            <a:ext cx="2026030"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TW" b="1" dirty="0">
                <a:solidFill>
                  <a:srgbClr val="FF0000"/>
                </a:solidFill>
              </a:rPr>
              <a:t>Generative Model</a:t>
            </a:r>
            <a:endParaRPr lang="zh-TW" altLang="en-US" b="1" dirty="0">
              <a:solidFill>
                <a:srgbClr val="FF0000"/>
              </a:solidFill>
            </a:endParaRPr>
          </a:p>
        </p:txBody>
      </p:sp>
      <p:sp>
        <p:nvSpPr>
          <p:cNvPr id="43" name="文字方塊 25">
            <a:extLst>
              <a:ext uri="{FF2B5EF4-FFF2-40B4-BE49-F238E27FC236}">
                <a16:creationId xmlns:a16="http://schemas.microsoft.com/office/drawing/2014/main" id="{DD9B105A-3735-A64C-8D60-595D82C7224F}"/>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2</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373383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emotion classification model for NTCIR-14 STC-3</a:t>
            </a:r>
            <a:endParaRPr lang="zh-TW" altLang="en-US" sz="2800" b="1" dirty="0">
              <a:solidFill>
                <a:schemeClr val="accent1"/>
              </a:solidFill>
            </a:endParaRPr>
          </a:p>
        </p:txBody>
      </p:sp>
      <p:sp>
        <p:nvSpPr>
          <p:cNvPr id="5" name="投影片編號版面配置區 4"/>
          <p:cNvSpPr>
            <a:spLocks noGrp="1"/>
          </p:cNvSpPr>
          <p:nvPr>
            <p:ph type="sldNum" sz="quarter" idx="12"/>
          </p:nvPr>
        </p:nvSpPr>
        <p:spPr/>
        <p:txBody>
          <a:bodyPr/>
          <a:lstStyle/>
          <a:p>
            <a:fld id="{97AE402F-9171-4F92-A403-4FC7DED30397}" type="slidenum">
              <a:rPr lang="zh-TW" altLang="en-US" smtClean="0"/>
              <a:t>22</a:t>
            </a:fld>
            <a:endParaRPr lang="zh-TW" altLang="en-US"/>
          </a:p>
        </p:txBody>
      </p:sp>
      <p:pic>
        <p:nvPicPr>
          <p:cNvPr id="42" name="Picture 5" descr="C:\Users\myday\Downloads\TKU-logo-12cm.jpg"/>
          <p:cNvPicPr>
            <a:picLocks noChangeAspect="1" noChangeArrowheads="1"/>
          </p:cNvPicPr>
          <p:nvPr/>
        </p:nvPicPr>
        <p:blipFill>
          <a:blip r:embed="rId2" cstate="print"/>
          <a:srcRect/>
          <a:stretch>
            <a:fillRect/>
          </a:stretch>
        </p:blipFill>
        <p:spPr bwMode="auto">
          <a:xfrm>
            <a:off x="8680854" y="50878"/>
            <a:ext cx="427649" cy="425794"/>
          </a:xfrm>
          <a:prstGeom prst="rect">
            <a:avLst/>
          </a:prstGeom>
          <a:noFill/>
          <a:ln w="9525">
            <a:noFill/>
            <a:miter lim="800000"/>
            <a:headEnd/>
            <a:tailEnd/>
          </a:ln>
        </p:spPr>
      </p:pic>
      <p:sp>
        <p:nvSpPr>
          <p:cNvPr id="4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22" name="流程圖: 文件 336">
            <a:extLst>
              <a:ext uri="{FF2B5EF4-FFF2-40B4-BE49-F238E27FC236}">
                <a16:creationId xmlns:a16="http://schemas.microsoft.com/office/drawing/2014/main" id="{E7A78A26-C4DF-1840-B00B-5CD3AC8F7AD0}"/>
              </a:ext>
            </a:extLst>
          </p:cNvPr>
          <p:cNvSpPr/>
          <p:nvPr/>
        </p:nvSpPr>
        <p:spPr>
          <a:xfrm>
            <a:off x="257842" y="3095718"/>
            <a:ext cx="973153" cy="1582454"/>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Corpus</a:t>
            </a:r>
            <a:endParaRPr lang="zh-TW" altLang="en-US" sz="2000" b="1" dirty="0">
              <a:ln w="0"/>
              <a:solidFill>
                <a:schemeClr val="tx1"/>
              </a:solidFill>
            </a:endParaRPr>
          </a:p>
        </p:txBody>
      </p:sp>
      <p:sp>
        <p:nvSpPr>
          <p:cNvPr id="23" name="流程圖: 文件 337">
            <a:extLst>
              <a:ext uri="{FF2B5EF4-FFF2-40B4-BE49-F238E27FC236}">
                <a16:creationId xmlns:a16="http://schemas.microsoft.com/office/drawing/2014/main" id="{93C5D8AE-9591-2344-B32F-89E72FF8CC38}"/>
              </a:ext>
            </a:extLst>
          </p:cNvPr>
          <p:cNvSpPr/>
          <p:nvPr/>
        </p:nvSpPr>
        <p:spPr>
          <a:xfrm>
            <a:off x="7682338" y="4158535"/>
            <a:ext cx="1210142" cy="1358696"/>
          </a:xfrm>
          <a:prstGeom prst="flowChartDocumen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Prediction</a:t>
            </a:r>
          </a:p>
        </p:txBody>
      </p:sp>
      <p:sp>
        <p:nvSpPr>
          <p:cNvPr id="24" name="圓角矩形 338">
            <a:extLst>
              <a:ext uri="{FF2B5EF4-FFF2-40B4-BE49-F238E27FC236}">
                <a16:creationId xmlns:a16="http://schemas.microsoft.com/office/drawing/2014/main" id="{01616D8F-3D24-D746-9009-8D6AF7E0C3B0}"/>
              </a:ext>
            </a:extLst>
          </p:cNvPr>
          <p:cNvSpPr/>
          <p:nvPr/>
        </p:nvSpPr>
        <p:spPr>
          <a:xfrm>
            <a:off x="5580112" y="4158535"/>
            <a:ext cx="1608106" cy="1358697"/>
          </a:xfrm>
          <a:prstGeom prst="roundRect">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  Model</a:t>
            </a:r>
          </a:p>
        </p:txBody>
      </p:sp>
      <p:sp>
        <p:nvSpPr>
          <p:cNvPr id="26" name="圓角矩形 339">
            <a:extLst>
              <a:ext uri="{FF2B5EF4-FFF2-40B4-BE49-F238E27FC236}">
                <a16:creationId xmlns:a16="http://schemas.microsoft.com/office/drawing/2014/main" id="{CA905948-BA99-7143-A022-2E2F382AD99E}"/>
              </a:ext>
            </a:extLst>
          </p:cNvPr>
          <p:cNvSpPr/>
          <p:nvPr/>
        </p:nvSpPr>
        <p:spPr>
          <a:xfrm>
            <a:off x="3635896" y="4158535"/>
            <a:ext cx="1389834" cy="1358696"/>
          </a:xfrm>
          <a:prstGeom prst="roundRect">
            <a:avLst>
              <a:gd name="adj" fmla="val 776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Testing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7" name="圓角矩形 340">
            <a:extLst>
              <a:ext uri="{FF2B5EF4-FFF2-40B4-BE49-F238E27FC236}">
                <a16:creationId xmlns:a16="http://schemas.microsoft.com/office/drawing/2014/main" id="{7C0D3F1F-416A-EE4B-AD52-F78351291D1F}"/>
              </a:ext>
            </a:extLst>
          </p:cNvPr>
          <p:cNvSpPr/>
          <p:nvPr/>
        </p:nvSpPr>
        <p:spPr>
          <a:xfrm>
            <a:off x="3635896" y="2260538"/>
            <a:ext cx="1389834" cy="1322975"/>
          </a:xfrm>
          <a:prstGeom prst="roundRect">
            <a:avLst>
              <a:gd name="adj" fmla="val 9296"/>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Training</a:t>
            </a:r>
          </a:p>
          <a:p>
            <a:pPr algn="ctr"/>
            <a:r>
              <a:rPr lang="en-US" altLang="zh-TW" sz="2000" b="1" dirty="0">
                <a:ln w="0"/>
                <a:solidFill>
                  <a:schemeClr val="tx1"/>
                </a:solidFill>
              </a:rPr>
              <a:t>Dataset</a:t>
            </a:r>
            <a:endParaRPr lang="zh-TW" altLang="en-US" sz="2000" b="1" dirty="0">
              <a:ln w="0"/>
              <a:solidFill>
                <a:schemeClr val="tx1"/>
              </a:solidFill>
            </a:endParaRPr>
          </a:p>
        </p:txBody>
      </p:sp>
      <p:sp>
        <p:nvSpPr>
          <p:cNvPr id="29" name="圓角矩形 341">
            <a:extLst>
              <a:ext uri="{FF2B5EF4-FFF2-40B4-BE49-F238E27FC236}">
                <a16:creationId xmlns:a16="http://schemas.microsoft.com/office/drawing/2014/main" id="{35489C89-1401-9943-80CF-E19C090F2AE5}"/>
              </a:ext>
            </a:extLst>
          </p:cNvPr>
          <p:cNvSpPr/>
          <p:nvPr/>
        </p:nvSpPr>
        <p:spPr>
          <a:xfrm>
            <a:off x="5580113" y="2260538"/>
            <a:ext cx="1608105" cy="1322975"/>
          </a:xfrm>
          <a:prstGeom prst="roundRect">
            <a:avLst>
              <a:gd name="adj" fmla="val 12132"/>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MLP</a:t>
            </a:r>
          </a:p>
          <a:p>
            <a:pPr algn="ctr"/>
            <a:r>
              <a:rPr lang="en-US" altLang="zh-TW" sz="2000" b="1" dirty="0">
                <a:ln w="0"/>
                <a:solidFill>
                  <a:schemeClr val="tx1"/>
                </a:solidFill>
              </a:rPr>
              <a:t>LSTM</a:t>
            </a:r>
            <a:br>
              <a:rPr lang="en-US" altLang="zh-TW" sz="2000" b="1" dirty="0">
                <a:ln w="0"/>
                <a:solidFill>
                  <a:schemeClr val="tx1"/>
                </a:solidFill>
              </a:rPr>
            </a:br>
            <a:r>
              <a:rPr lang="en-US" altLang="zh-TW" sz="2000" b="1" dirty="0" err="1">
                <a:ln w="0"/>
                <a:solidFill>
                  <a:schemeClr val="tx1"/>
                </a:solidFill>
              </a:rPr>
              <a:t>BiLSTM</a:t>
            </a:r>
            <a:endParaRPr lang="zh-TW" altLang="en-US" sz="2000" b="1" dirty="0">
              <a:ln w="0"/>
              <a:solidFill>
                <a:schemeClr val="tx1"/>
              </a:solidFill>
            </a:endParaRPr>
          </a:p>
        </p:txBody>
      </p:sp>
      <p:sp>
        <p:nvSpPr>
          <p:cNvPr id="30" name="圓角矩形 342">
            <a:extLst>
              <a:ext uri="{FF2B5EF4-FFF2-40B4-BE49-F238E27FC236}">
                <a16:creationId xmlns:a16="http://schemas.microsoft.com/office/drawing/2014/main" id="{EB8985EC-921A-1A48-8BD6-35CF01969102}"/>
              </a:ext>
            </a:extLst>
          </p:cNvPr>
          <p:cNvSpPr/>
          <p:nvPr/>
        </p:nvSpPr>
        <p:spPr>
          <a:xfrm>
            <a:off x="1573526" y="3095719"/>
            <a:ext cx="1568250" cy="1567872"/>
          </a:xfrm>
          <a:prstGeom prst="roundRect">
            <a:avLst>
              <a:gd name="adj" fmla="val 11263"/>
            </a:avLst>
          </a:prstGeom>
          <a:solidFill>
            <a:srgbClr val="FFD579">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TW" sz="2000" b="1" dirty="0">
                <a:ln w="0"/>
                <a:solidFill>
                  <a:schemeClr val="tx1"/>
                </a:solidFill>
              </a:rPr>
              <a:t>Emotion</a:t>
            </a:r>
          </a:p>
          <a:p>
            <a:pPr algn="ctr"/>
            <a:r>
              <a:rPr lang="en-US" altLang="zh-TW" sz="2000" b="1" dirty="0">
                <a:ln w="0"/>
                <a:solidFill>
                  <a:schemeClr val="tx1"/>
                </a:solidFill>
              </a:rPr>
              <a:t>Classification</a:t>
            </a:r>
            <a:endParaRPr lang="zh-TW" altLang="en-US" sz="2000" b="1" dirty="0">
              <a:ln w="0"/>
              <a:solidFill>
                <a:schemeClr val="tx1"/>
              </a:solidFill>
            </a:endParaRPr>
          </a:p>
        </p:txBody>
      </p:sp>
      <p:cxnSp>
        <p:nvCxnSpPr>
          <p:cNvPr id="32" name="直線單箭頭接點 343">
            <a:extLst>
              <a:ext uri="{FF2B5EF4-FFF2-40B4-BE49-F238E27FC236}">
                <a16:creationId xmlns:a16="http://schemas.microsoft.com/office/drawing/2014/main" id="{6A3D1A53-F84E-6F4B-AD0B-B939283123F1}"/>
              </a:ext>
            </a:extLst>
          </p:cNvPr>
          <p:cNvCxnSpPr>
            <a:cxnSpLocks/>
            <a:stCxn id="27" idx="3"/>
            <a:endCxn id="29" idx="1"/>
          </p:cNvCxnSpPr>
          <p:nvPr/>
        </p:nvCxnSpPr>
        <p:spPr>
          <a:xfrm>
            <a:off x="5025730" y="2922026"/>
            <a:ext cx="55438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44">
            <a:extLst>
              <a:ext uri="{FF2B5EF4-FFF2-40B4-BE49-F238E27FC236}">
                <a16:creationId xmlns:a16="http://schemas.microsoft.com/office/drawing/2014/main" id="{E31346F4-2E5D-0043-AA98-4D7B63575910}"/>
              </a:ext>
            </a:extLst>
          </p:cNvPr>
          <p:cNvCxnSpPr>
            <a:cxnSpLocks/>
            <a:stCxn id="22" idx="3"/>
            <a:endCxn id="30" idx="1"/>
          </p:cNvCxnSpPr>
          <p:nvPr/>
        </p:nvCxnSpPr>
        <p:spPr>
          <a:xfrm flipV="1">
            <a:off x="1230995" y="3879655"/>
            <a:ext cx="342531" cy="72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5" name="直線單箭頭接點 345">
            <a:extLst>
              <a:ext uri="{FF2B5EF4-FFF2-40B4-BE49-F238E27FC236}">
                <a16:creationId xmlns:a16="http://schemas.microsoft.com/office/drawing/2014/main" id="{7C62418D-A346-9149-8B9E-23B950FAEFC0}"/>
              </a:ext>
            </a:extLst>
          </p:cNvPr>
          <p:cNvCxnSpPr>
            <a:cxnSpLocks/>
            <a:stCxn id="30" idx="3"/>
            <a:endCxn id="27" idx="1"/>
          </p:cNvCxnSpPr>
          <p:nvPr/>
        </p:nvCxnSpPr>
        <p:spPr>
          <a:xfrm flipV="1">
            <a:off x="3141776" y="2922026"/>
            <a:ext cx="494120" cy="95762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46">
            <a:extLst>
              <a:ext uri="{FF2B5EF4-FFF2-40B4-BE49-F238E27FC236}">
                <a16:creationId xmlns:a16="http://schemas.microsoft.com/office/drawing/2014/main" id="{E61D22DB-7845-2C45-A068-618BB255E2B6}"/>
              </a:ext>
            </a:extLst>
          </p:cNvPr>
          <p:cNvCxnSpPr>
            <a:cxnSpLocks/>
            <a:stCxn id="29" idx="2"/>
            <a:endCxn id="24" idx="0"/>
          </p:cNvCxnSpPr>
          <p:nvPr/>
        </p:nvCxnSpPr>
        <p:spPr>
          <a:xfrm>
            <a:off x="6384165" y="3583513"/>
            <a:ext cx="0" cy="57502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7" name="直線單箭頭接點 348">
            <a:extLst>
              <a:ext uri="{FF2B5EF4-FFF2-40B4-BE49-F238E27FC236}">
                <a16:creationId xmlns:a16="http://schemas.microsoft.com/office/drawing/2014/main" id="{CA3C1E0F-0585-E44A-9C10-11A6D145B5BE}"/>
              </a:ext>
            </a:extLst>
          </p:cNvPr>
          <p:cNvCxnSpPr>
            <a:cxnSpLocks/>
            <a:stCxn id="24" idx="3"/>
            <a:endCxn id="23" idx="1"/>
          </p:cNvCxnSpPr>
          <p:nvPr/>
        </p:nvCxnSpPr>
        <p:spPr>
          <a:xfrm flipV="1">
            <a:off x="7188218" y="4837883"/>
            <a:ext cx="49412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8" name="直線單箭頭接點 345">
            <a:extLst>
              <a:ext uri="{FF2B5EF4-FFF2-40B4-BE49-F238E27FC236}">
                <a16:creationId xmlns:a16="http://schemas.microsoft.com/office/drawing/2014/main" id="{2BE10E69-C79D-9E4D-A387-C719A281C47C}"/>
              </a:ext>
            </a:extLst>
          </p:cNvPr>
          <p:cNvCxnSpPr>
            <a:cxnSpLocks/>
            <a:stCxn id="30" idx="3"/>
            <a:endCxn id="26" idx="1"/>
          </p:cNvCxnSpPr>
          <p:nvPr/>
        </p:nvCxnSpPr>
        <p:spPr>
          <a:xfrm>
            <a:off x="3141776" y="3879655"/>
            <a:ext cx="494120" cy="9582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直線單箭頭接點 343">
            <a:extLst>
              <a:ext uri="{FF2B5EF4-FFF2-40B4-BE49-F238E27FC236}">
                <a16:creationId xmlns:a16="http://schemas.microsoft.com/office/drawing/2014/main" id="{4C75586C-9730-9242-9810-5E01437C21C9}"/>
              </a:ext>
            </a:extLst>
          </p:cNvPr>
          <p:cNvCxnSpPr>
            <a:cxnSpLocks/>
            <a:stCxn id="26" idx="3"/>
            <a:endCxn id="24" idx="1"/>
          </p:cNvCxnSpPr>
          <p:nvPr/>
        </p:nvCxnSpPr>
        <p:spPr>
          <a:xfrm>
            <a:off x="5025730" y="4837883"/>
            <a:ext cx="5543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0" name="圓角矩形 192">
            <a:extLst>
              <a:ext uri="{FF2B5EF4-FFF2-40B4-BE49-F238E27FC236}">
                <a16:creationId xmlns:a16="http://schemas.microsoft.com/office/drawing/2014/main" id="{B465B132-8677-1244-9CB5-DEBC91105491}"/>
              </a:ext>
            </a:extLst>
          </p:cNvPr>
          <p:cNvSpPr/>
          <p:nvPr/>
        </p:nvSpPr>
        <p:spPr>
          <a:xfrm>
            <a:off x="88766" y="835234"/>
            <a:ext cx="8947730" cy="554250"/>
          </a:xfrm>
          <a:prstGeom prst="round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Emotion </a:t>
            </a:r>
            <a:r>
              <a:rPr kumimoji="1" lang="en-US" altLang="zh-TW" sz="3000" b="1" dirty="0">
                <a:solidFill>
                  <a:schemeClr val="tx1"/>
                </a:solidFill>
              </a:rPr>
              <a:t>Classification</a:t>
            </a:r>
            <a:r>
              <a:rPr kumimoji="1" lang="en-US" altLang="zh-TW" sz="3200" b="1" dirty="0">
                <a:solidFill>
                  <a:schemeClr val="tx1"/>
                </a:solidFill>
              </a:rPr>
              <a:t> Model</a:t>
            </a:r>
            <a:endParaRPr kumimoji="1" lang="zh-TW" altLang="en-US" sz="3200" b="1" dirty="0">
              <a:solidFill>
                <a:schemeClr val="tx1"/>
              </a:solidFill>
            </a:endParaRPr>
          </a:p>
        </p:txBody>
      </p:sp>
      <p:sp>
        <p:nvSpPr>
          <p:cNvPr id="41" name="文字方塊 25">
            <a:extLst>
              <a:ext uri="{FF2B5EF4-FFF2-40B4-BE49-F238E27FC236}">
                <a16:creationId xmlns:a16="http://schemas.microsoft.com/office/drawing/2014/main" id="{C19BFB58-4A94-E94A-AE51-9A1A226B0473}"/>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3</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1756879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23</a:t>
            </a:fld>
            <a:endParaRPr lang="zh-TW" altLang="en-US"/>
          </a:p>
        </p:txBody>
      </p:sp>
      <p:pic>
        <p:nvPicPr>
          <p:cNvPr id="25" name="Picture 5" descr="C:\Users\myday\Downloads\TKU-logo-12cm.jpg"/>
          <p:cNvPicPr>
            <a:picLocks noChangeAspect="1" noChangeArrowheads="1"/>
          </p:cNvPicPr>
          <p:nvPr/>
        </p:nvPicPr>
        <p:blipFill>
          <a:blip r:embed="rId3" cstate="print"/>
          <a:srcRect/>
          <a:stretch>
            <a:fillRect/>
          </a:stretch>
        </p:blipFill>
        <p:spPr bwMode="auto">
          <a:xfrm>
            <a:off x="8680854" y="50878"/>
            <a:ext cx="427649" cy="425794"/>
          </a:xfrm>
          <a:prstGeom prst="rect">
            <a:avLst/>
          </a:prstGeom>
          <a:noFill/>
          <a:ln w="9525">
            <a:noFill/>
            <a:miter lim="800000"/>
            <a:headEnd/>
            <a:tailEnd/>
          </a:ln>
        </p:spPr>
      </p:pic>
      <p:sp>
        <p:nvSpPr>
          <p:cNvPr id="40"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sp>
        <p:nvSpPr>
          <p:cNvPr id="19" name="流程圖: 文件 374">
            <a:extLst>
              <a:ext uri="{FF2B5EF4-FFF2-40B4-BE49-F238E27FC236}">
                <a16:creationId xmlns:a16="http://schemas.microsoft.com/office/drawing/2014/main" id="{EBA3884A-0E3B-1A44-A873-7F20CBCFB60B}"/>
              </a:ext>
            </a:extLst>
          </p:cNvPr>
          <p:cNvSpPr/>
          <p:nvPr/>
        </p:nvSpPr>
        <p:spPr>
          <a:xfrm>
            <a:off x="107504" y="3976467"/>
            <a:ext cx="976601" cy="1378671"/>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STC3 Corpus</a:t>
            </a:r>
            <a:endParaRPr kumimoji="1" lang="zh-TW" altLang="en-US" dirty="0"/>
          </a:p>
        </p:txBody>
      </p:sp>
      <p:sp>
        <p:nvSpPr>
          <p:cNvPr id="20" name="圓角矩形 375">
            <a:extLst>
              <a:ext uri="{FF2B5EF4-FFF2-40B4-BE49-F238E27FC236}">
                <a16:creationId xmlns:a16="http://schemas.microsoft.com/office/drawing/2014/main" id="{8127E5B5-EE21-D143-A9C6-A32215CFABBB}"/>
              </a:ext>
            </a:extLst>
          </p:cNvPr>
          <p:cNvSpPr/>
          <p:nvPr/>
        </p:nvSpPr>
        <p:spPr>
          <a:xfrm>
            <a:off x="1363031" y="3930699"/>
            <a:ext cx="1514516" cy="1450519"/>
          </a:xfrm>
          <a:prstGeom prst="roundRect">
            <a:avLst>
              <a:gd name="adj" fmla="val 847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Chinese Segmentation</a:t>
            </a:r>
          </a:p>
          <a:p>
            <a:pPr algn="ctr"/>
            <a:r>
              <a:rPr kumimoji="1" lang="en-US" altLang="zh-TW" dirty="0"/>
              <a:t>using</a:t>
            </a:r>
          </a:p>
          <a:p>
            <a:pPr algn="ctr"/>
            <a:r>
              <a:rPr kumimoji="1" lang="en-US" altLang="zh-TW" dirty="0" err="1"/>
              <a:t>Jieba</a:t>
            </a:r>
            <a:endParaRPr kumimoji="1" lang="zh-TW" altLang="en-US" dirty="0"/>
          </a:p>
        </p:txBody>
      </p:sp>
      <p:sp>
        <p:nvSpPr>
          <p:cNvPr id="21" name="圓角矩形 376">
            <a:extLst>
              <a:ext uri="{FF2B5EF4-FFF2-40B4-BE49-F238E27FC236}">
                <a16:creationId xmlns:a16="http://schemas.microsoft.com/office/drawing/2014/main" id="{33F1648E-A223-6440-B96F-C27B8A51E919}"/>
              </a:ext>
            </a:extLst>
          </p:cNvPr>
          <p:cNvSpPr/>
          <p:nvPr/>
        </p:nvSpPr>
        <p:spPr>
          <a:xfrm>
            <a:off x="3222471" y="3950413"/>
            <a:ext cx="1022199" cy="1422803"/>
          </a:xfrm>
          <a:prstGeom prst="roundRect">
            <a:avLst>
              <a:gd name="adj" fmla="val 9994"/>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 Stop Words</a:t>
            </a:r>
          </a:p>
          <a:p>
            <a:pPr algn="ctr"/>
            <a:r>
              <a:rPr kumimoji="1" lang="en-US" altLang="zh-TW" dirty="0"/>
              <a:t>Removal</a:t>
            </a:r>
            <a:endParaRPr kumimoji="1" lang="zh-TW" altLang="en-US" dirty="0"/>
          </a:p>
        </p:txBody>
      </p:sp>
      <p:sp>
        <p:nvSpPr>
          <p:cNvPr id="22" name="圓角矩形 377">
            <a:extLst>
              <a:ext uri="{FF2B5EF4-FFF2-40B4-BE49-F238E27FC236}">
                <a16:creationId xmlns:a16="http://schemas.microsoft.com/office/drawing/2014/main" id="{4603B9BF-4394-424F-BACB-FBCB7A9B9DB6}"/>
              </a:ext>
            </a:extLst>
          </p:cNvPr>
          <p:cNvSpPr/>
          <p:nvPr/>
        </p:nvSpPr>
        <p:spPr>
          <a:xfrm>
            <a:off x="4580177" y="3950413"/>
            <a:ext cx="1093559" cy="1422803"/>
          </a:xfrm>
          <a:prstGeom prst="roundRect">
            <a:avLst>
              <a:gd name="adj" fmla="val 7511"/>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Word2Vec</a:t>
            </a:r>
            <a:endParaRPr kumimoji="1" lang="zh-TW" altLang="en-US" dirty="0"/>
          </a:p>
        </p:txBody>
      </p:sp>
      <p:sp>
        <p:nvSpPr>
          <p:cNvPr id="23" name="圓角矩形 378">
            <a:extLst>
              <a:ext uri="{FF2B5EF4-FFF2-40B4-BE49-F238E27FC236}">
                <a16:creationId xmlns:a16="http://schemas.microsoft.com/office/drawing/2014/main" id="{0FD5BE40-9BDC-AA47-ACA5-5C87CF443A63}"/>
              </a:ext>
            </a:extLst>
          </p:cNvPr>
          <p:cNvSpPr/>
          <p:nvPr/>
        </p:nvSpPr>
        <p:spPr>
          <a:xfrm>
            <a:off x="6018660" y="3950413"/>
            <a:ext cx="1638090" cy="1422803"/>
          </a:xfrm>
          <a:prstGeom prst="roundRect">
            <a:avLst>
              <a:gd name="adj" fmla="val 8439"/>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1.2 million</a:t>
            </a:r>
            <a:r>
              <a:rPr kumimoji="1" lang="zh-TW" altLang="en-US" dirty="0"/>
              <a:t> </a:t>
            </a:r>
            <a:r>
              <a:rPr kumimoji="1" lang="en-US" altLang="zh-TW" dirty="0"/>
              <a:t>data</a:t>
            </a:r>
            <a:br>
              <a:rPr kumimoji="1" lang="en-US" altLang="zh-TW" dirty="0"/>
            </a:br>
            <a:r>
              <a:rPr kumimoji="1" lang="en-US" altLang="zh-TW" dirty="0"/>
              <a:t>(300 dimensions)</a:t>
            </a:r>
            <a:endParaRPr kumimoji="1" lang="zh-TW" altLang="en-US" dirty="0"/>
          </a:p>
        </p:txBody>
      </p:sp>
      <p:sp>
        <p:nvSpPr>
          <p:cNvPr id="29" name="流程圖: 文件 379">
            <a:extLst>
              <a:ext uri="{FF2B5EF4-FFF2-40B4-BE49-F238E27FC236}">
                <a16:creationId xmlns:a16="http://schemas.microsoft.com/office/drawing/2014/main" id="{2993FC9B-189D-6241-AC6F-F2535FBFA342}"/>
              </a:ext>
            </a:extLst>
          </p:cNvPr>
          <p:cNvSpPr/>
          <p:nvPr/>
        </p:nvSpPr>
        <p:spPr>
          <a:xfrm>
            <a:off x="7992256" y="3950411"/>
            <a:ext cx="1003675" cy="1422804"/>
          </a:xfrm>
          <a:prstGeom prst="flowChartDocument">
            <a:avLst/>
          </a:prstGeom>
          <a:solidFill>
            <a:srgbClr val="DFA5AD">
              <a:alpha val="40000"/>
            </a:srgb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en-US" altLang="zh-TW" dirty="0"/>
              <a:t>Vector of Corpus</a:t>
            </a:r>
            <a:endParaRPr kumimoji="1" lang="zh-TW" altLang="en-US" dirty="0"/>
          </a:p>
        </p:txBody>
      </p:sp>
      <p:cxnSp>
        <p:nvCxnSpPr>
          <p:cNvPr id="30" name="直線單箭頭接點 380">
            <a:extLst>
              <a:ext uri="{FF2B5EF4-FFF2-40B4-BE49-F238E27FC236}">
                <a16:creationId xmlns:a16="http://schemas.microsoft.com/office/drawing/2014/main" id="{AA182F62-D5D5-7046-9218-966BDD55F161}"/>
              </a:ext>
            </a:extLst>
          </p:cNvPr>
          <p:cNvCxnSpPr>
            <a:cxnSpLocks/>
            <a:stCxn id="19" idx="3"/>
            <a:endCxn id="20" idx="1"/>
          </p:cNvCxnSpPr>
          <p:nvPr/>
        </p:nvCxnSpPr>
        <p:spPr>
          <a:xfrm flipV="1">
            <a:off x="1084105" y="4655959"/>
            <a:ext cx="278926" cy="98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2" name="直線單箭頭接點 381">
            <a:extLst>
              <a:ext uri="{FF2B5EF4-FFF2-40B4-BE49-F238E27FC236}">
                <a16:creationId xmlns:a16="http://schemas.microsoft.com/office/drawing/2014/main" id="{3C6103BA-5ADE-E74C-AF6F-F412CBB139C7}"/>
              </a:ext>
            </a:extLst>
          </p:cNvPr>
          <p:cNvCxnSpPr>
            <a:cxnSpLocks/>
            <a:stCxn id="20" idx="3"/>
            <a:endCxn id="21" idx="1"/>
          </p:cNvCxnSpPr>
          <p:nvPr/>
        </p:nvCxnSpPr>
        <p:spPr>
          <a:xfrm>
            <a:off x="2877547" y="4655959"/>
            <a:ext cx="344924" cy="585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直線單箭頭接點 382">
            <a:extLst>
              <a:ext uri="{FF2B5EF4-FFF2-40B4-BE49-F238E27FC236}">
                <a16:creationId xmlns:a16="http://schemas.microsoft.com/office/drawing/2014/main" id="{66BB1239-B823-0A49-A7AB-7A6BE9F2CC32}"/>
              </a:ext>
            </a:extLst>
          </p:cNvPr>
          <p:cNvCxnSpPr>
            <a:cxnSpLocks/>
            <a:stCxn id="21" idx="3"/>
            <a:endCxn id="22" idx="1"/>
          </p:cNvCxnSpPr>
          <p:nvPr/>
        </p:nvCxnSpPr>
        <p:spPr>
          <a:xfrm>
            <a:off x="4244670" y="4661815"/>
            <a:ext cx="33550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4" name="直線單箭頭接點 383">
            <a:extLst>
              <a:ext uri="{FF2B5EF4-FFF2-40B4-BE49-F238E27FC236}">
                <a16:creationId xmlns:a16="http://schemas.microsoft.com/office/drawing/2014/main" id="{45C3D760-0F8C-FD45-902F-ED2F88C2606D}"/>
              </a:ext>
            </a:extLst>
          </p:cNvPr>
          <p:cNvCxnSpPr>
            <a:cxnSpLocks/>
            <a:stCxn id="22" idx="3"/>
            <a:endCxn id="23" idx="1"/>
          </p:cNvCxnSpPr>
          <p:nvPr/>
        </p:nvCxnSpPr>
        <p:spPr>
          <a:xfrm>
            <a:off x="5673736" y="4661815"/>
            <a:ext cx="34492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線單箭頭接點 384">
            <a:extLst>
              <a:ext uri="{FF2B5EF4-FFF2-40B4-BE49-F238E27FC236}">
                <a16:creationId xmlns:a16="http://schemas.microsoft.com/office/drawing/2014/main" id="{53BED4AE-45BB-6A40-82AA-C62B5A58609D}"/>
              </a:ext>
            </a:extLst>
          </p:cNvPr>
          <p:cNvCxnSpPr>
            <a:cxnSpLocks/>
            <a:stCxn id="23" idx="3"/>
            <a:endCxn id="29" idx="1"/>
          </p:cNvCxnSpPr>
          <p:nvPr/>
        </p:nvCxnSpPr>
        <p:spPr>
          <a:xfrm flipV="1">
            <a:off x="7656750" y="4661813"/>
            <a:ext cx="335506" cy="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圓角矩形 195">
            <a:extLst>
              <a:ext uri="{FF2B5EF4-FFF2-40B4-BE49-F238E27FC236}">
                <a16:creationId xmlns:a16="http://schemas.microsoft.com/office/drawing/2014/main" id="{36252A73-B55D-6D47-94A8-07AE431A6302}"/>
              </a:ext>
            </a:extLst>
          </p:cNvPr>
          <p:cNvSpPr/>
          <p:nvPr/>
        </p:nvSpPr>
        <p:spPr>
          <a:xfrm>
            <a:off x="177648" y="789471"/>
            <a:ext cx="8782758" cy="618016"/>
          </a:xfrm>
          <a:prstGeom prst="roundRect">
            <a:avLst/>
          </a:prstGeom>
          <a:solidFill>
            <a:srgbClr val="D5899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zh-TW" sz="3200" b="1" dirty="0">
                <a:solidFill>
                  <a:schemeClr val="tx1"/>
                </a:solidFill>
              </a:rPr>
              <a:t>Response Ranking</a:t>
            </a:r>
            <a:endParaRPr kumimoji="1" lang="zh-TW" altLang="en-US" sz="3200" b="1" dirty="0">
              <a:solidFill>
                <a:schemeClr val="tx1"/>
              </a:solidFill>
            </a:endParaRPr>
          </a:p>
        </p:txBody>
      </p:sp>
      <p:sp>
        <p:nvSpPr>
          <p:cNvPr id="38" name="標題 1">
            <a:extLst>
              <a:ext uri="{FF2B5EF4-FFF2-40B4-BE49-F238E27FC236}">
                <a16:creationId xmlns:a16="http://schemas.microsoft.com/office/drawing/2014/main" id="{A009FC82-027C-9440-A899-E7DEBBF5D56D}"/>
              </a:ext>
            </a:extLst>
          </p:cNvPr>
          <p:cNvSpPr>
            <a:spLocks noGrp="1"/>
          </p:cNvSpPr>
          <p:nvPr>
            <p:ph type="title"/>
          </p:nvPr>
        </p:nvSpPr>
        <p:spPr>
          <a:xfrm>
            <a:off x="35496" y="-27384"/>
            <a:ext cx="8640960" cy="755379"/>
          </a:xfrm>
        </p:spPr>
        <p:txBody>
          <a:bodyPr>
            <a:noAutofit/>
          </a:bodyPr>
          <a:lstStyle/>
          <a:p>
            <a:r>
              <a:rPr lang="en-US" altLang="zh-TW" sz="2800" b="1" dirty="0">
                <a:solidFill>
                  <a:schemeClr val="accent1"/>
                </a:solidFill>
              </a:rPr>
              <a:t>The system architecture of </a:t>
            </a:r>
            <a:br>
              <a:rPr lang="en-US" altLang="zh-TW" sz="2800" b="1" dirty="0">
                <a:solidFill>
                  <a:schemeClr val="accent1"/>
                </a:solidFill>
              </a:rPr>
            </a:br>
            <a:r>
              <a:rPr lang="en-US" altLang="zh-TW" sz="2800" b="1" dirty="0">
                <a:solidFill>
                  <a:schemeClr val="accent1"/>
                </a:solidFill>
              </a:rPr>
              <a:t>IMTKU Response Ranking for NTCIR-14 STC-3</a:t>
            </a:r>
            <a:endParaRPr lang="zh-TW" altLang="en-US" sz="2800" b="1" dirty="0">
              <a:solidFill>
                <a:schemeClr val="accent1"/>
              </a:solidFill>
            </a:endParaRPr>
          </a:p>
        </p:txBody>
      </p:sp>
      <p:sp>
        <p:nvSpPr>
          <p:cNvPr id="39" name="文字方塊 25">
            <a:extLst>
              <a:ext uri="{FF2B5EF4-FFF2-40B4-BE49-F238E27FC236}">
                <a16:creationId xmlns:a16="http://schemas.microsoft.com/office/drawing/2014/main" id="{192A5B31-4037-9B49-A1C6-88BF07194CBA}"/>
              </a:ext>
            </a:extLst>
          </p:cNvPr>
          <p:cNvSpPr txBox="1"/>
          <p:nvPr/>
        </p:nvSpPr>
        <p:spPr>
          <a:xfrm>
            <a:off x="8481530" y="1218898"/>
            <a:ext cx="652743" cy="1200329"/>
          </a:xfrm>
          <a:prstGeom prst="rect">
            <a:avLst/>
          </a:prstGeom>
          <a:noFill/>
        </p:spPr>
        <p:txBody>
          <a:bodyPr wrap="none" rtlCol="0">
            <a:spAutoFit/>
          </a:bodyPr>
          <a:lstStyle/>
          <a:p>
            <a:r>
              <a:rPr lang="en-US" altLang="zh-TW" sz="7200" b="1" dirty="0">
                <a:solidFill>
                  <a:schemeClr val="accent6">
                    <a:lumMod val="50000"/>
                  </a:schemeClr>
                </a:solidFill>
              </a:rPr>
              <a:t>4</a:t>
            </a:r>
            <a:endParaRPr lang="zh-TW" altLang="en-US" sz="7200" b="1" dirty="0">
              <a:solidFill>
                <a:schemeClr val="accent6">
                  <a:lumMod val="50000"/>
                </a:schemeClr>
              </a:solidFill>
            </a:endParaRPr>
          </a:p>
        </p:txBody>
      </p:sp>
    </p:spTree>
    <p:extLst>
      <p:ext uri="{BB962C8B-B14F-4D97-AF65-F5344CB8AC3E}">
        <p14:creationId xmlns:p14="http://schemas.microsoft.com/office/powerpoint/2010/main" val="241500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48A7-66E6-D94B-B8CC-4B5116C50804}"/>
              </a:ext>
            </a:extLst>
          </p:cNvPr>
          <p:cNvSpPr>
            <a:spLocks noGrp="1"/>
          </p:cNvSpPr>
          <p:nvPr>
            <p:ph type="title"/>
          </p:nvPr>
        </p:nvSpPr>
        <p:spPr>
          <a:xfrm>
            <a:off x="457200" y="2348880"/>
            <a:ext cx="8229600" cy="3960440"/>
          </a:xfrm>
        </p:spPr>
        <p:txBody>
          <a:bodyPr/>
          <a:lstStyle/>
          <a:p>
            <a:r>
              <a:rPr lang="en-US" dirty="0">
                <a:solidFill>
                  <a:schemeClr val="accent1"/>
                </a:solidFill>
              </a:rPr>
              <a:t>Short Text Conversation Task </a:t>
            </a:r>
            <a:br>
              <a:rPr lang="en-US" dirty="0">
                <a:solidFill>
                  <a:schemeClr val="accent1"/>
                </a:solidFill>
              </a:rPr>
            </a:br>
            <a:r>
              <a:rPr lang="en-US" dirty="0">
                <a:solidFill>
                  <a:schemeClr val="accent1"/>
                </a:solidFill>
              </a:rPr>
              <a:t>(STC-3)</a:t>
            </a:r>
            <a:br>
              <a:rPr lang="en-US" dirty="0">
                <a:solidFill>
                  <a:schemeClr val="accent1"/>
                </a:solidFill>
              </a:rPr>
            </a:br>
            <a:r>
              <a:rPr lang="en-US" dirty="0">
                <a:solidFill>
                  <a:schemeClr val="accent1"/>
                </a:solidFill>
              </a:rPr>
              <a:t>Chinese Emotional Conversation Generation (CECG) Subtask</a:t>
            </a:r>
          </a:p>
        </p:txBody>
      </p:sp>
      <p:sp>
        <p:nvSpPr>
          <p:cNvPr id="4" name="Slide Number Placeholder 3">
            <a:extLst>
              <a:ext uri="{FF2B5EF4-FFF2-40B4-BE49-F238E27FC236}">
                <a16:creationId xmlns:a16="http://schemas.microsoft.com/office/drawing/2014/main" id="{A85C227F-60BB-AA4E-A5B6-48845B0C420C}"/>
              </a:ext>
            </a:extLst>
          </p:cNvPr>
          <p:cNvSpPr>
            <a:spLocks noGrp="1"/>
          </p:cNvSpPr>
          <p:nvPr>
            <p:ph type="sldNum" sz="quarter" idx="12"/>
          </p:nvPr>
        </p:nvSpPr>
        <p:spPr/>
        <p:txBody>
          <a:bodyPr/>
          <a:lstStyle/>
          <a:p>
            <a:pPr>
              <a:defRPr/>
            </a:pPr>
            <a:fld id="{E78C9E75-97FD-45D9-8ED3-955348887BB1}" type="slidenum">
              <a:rPr lang="zh-TW" altLang="en-US" smtClean="0"/>
              <a:pPr>
                <a:defRPr/>
              </a:pPr>
              <a:t>24</a:t>
            </a:fld>
            <a:endParaRPr lang="zh-TW" altLang="en-US"/>
          </a:p>
        </p:txBody>
      </p:sp>
      <p:sp>
        <p:nvSpPr>
          <p:cNvPr id="5" name="Rectangle 4">
            <a:extLst>
              <a:ext uri="{FF2B5EF4-FFF2-40B4-BE49-F238E27FC236}">
                <a16:creationId xmlns:a16="http://schemas.microsoft.com/office/drawing/2014/main" id="{1CE7C0F8-6A10-EB4D-B3C8-64C8FF36B901}"/>
              </a:ext>
            </a:extLst>
          </p:cNvPr>
          <p:cNvSpPr/>
          <p:nvPr/>
        </p:nvSpPr>
        <p:spPr>
          <a:xfrm>
            <a:off x="2955211" y="6525344"/>
            <a:ext cx="4110421" cy="276999"/>
          </a:xfrm>
          <a:prstGeom prst="rect">
            <a:avLst/>
          </a:prstGeom>
        </p:spPr>
        <p:txBody>
          <a:bodyPr wrap="none">
            <a:spAutoFit/>
          </a:bodyPr>
          <a:lstStyle/>
          <a:p>
            <a:r>
              <a:rPr lang="en-US" sz="1200" dirty="0">
                <a:solidFill>
                  <a:schemeClr val="bg1">
                    <a:lumMod val="75000"/>
                  </a:schemeClr>
                </a:solidFill>
              </a:rPr>
              <a:t>Source: </a:t>
            </a:r>
            <a:r>
              <a:rPr lang="en-US" sz="1200" dirty="0">
                <a:solidFill>
                  <a:schemeClr val="bg1">
                    <a:lumMod val="75000"/>
                  </a:schemeClr>
                </a:solidFill>
                <a:hlinkClick r:id="rId2"/>
              </a:rPr>
              <a:t>http://coai.cs.tsinghua.edu.cn/hml/challenge.html</a:t>
            </a:r>
            <a:endParaRPr lang="en-US" sz="1200" dirty="0">
              <a:solidFill>
                <a:schemeClr val="bg1">
                  <a:lumMod val="75000"/>
                </a:schemeClr>
              </a:solidFill>
            </a:endParaRPr>
          </a:p>
        </p:txBody>
      </p:sp>
      <p:pic>
        <p:nvPicPr>
          <p:cNvPr id="3" name="Picture 2">
            <a:extLst>
              <a:ext uri="{FF2B5EF4-FFF2-40B4-BE49-F238E27FC236}">
                <a16:creationId xmlns:a16="http://schemas.microsoft.com/office/drawing/2014/main" id="{AA4F3858-6F05-7140-8A71-974237D1ADB2}"/>
              </a:ext>
            </a:extLst>
          </p:cNvPr>
          <p:cNvPicPr>
            <a:picLocks noChangeAspect="1"/>
          </p:cNvPicPr>
          <p:nvPr/>
        </p:nvPicPr>
        <p:blipFill>
          <a:blip r:embed="rId3"/>
          <a:stretch>
            <a:fillRect/>
          </a:stretch>
        </p:blipFill>
        <p:spPr>
          <a:xfrm>
            <a:off x="2699792" y="274638"/>
            <a:ext cx="3400378" cy="1440160"/>
          </a:xfrm>
          <a:prstGeom prst="rect">
            <a:avLst/>
          </a:prstGeom>
        </p:spPr>
      </p:pic>
    </p:spTree>
    <p:extLst>
      <p:ext uri="{BB962C8B-B14F-4D97-AF65-F5344CB8AC3E}">
        <p14:creationId xmlns:p14="http://schemas.microsoft.com/office/powerpoint/2010/main" val="3233858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8962-97AB-B24D-A765-88390A7B17E1}"/>
              </a:ext>
            </a:extLst>
          </p:cNvPr>
          <p:cNvSpPr>
            <a:spLocks noGrp="1"/>
          </p:cNvSpPr>
          <p:nvPr>
            <p:ph type="title"/>
          </p:nvPr>
        </p:nvSpPr>
        <p:spPr>
          <a:xfrm>
            <a:off x="457200" y="116632"/>
            <a:ext cx="8229600" cy="1143000"/>
          </a:xfrm>
        </p:spPr>
        <p:txBody>
          <a:bodyPr>
            <a:normAutofit fontScale="90000"/>
          </a:bodyPr>
          <a:lstStyle/>
          <a:p>
            <a:r>
              <a:rPr lang="en-US" dirty="0">
                <a:solidFill>
                  <a:schemeClr val="accent1"/>
                </a:solidFill>
              </a:rPr>
              <a:t>NTCIR Short Text Conversation</a:t>
            </a:r>
            <a:br>
              <a:rPr lang="en-US" dirty="0">
                <a:solidFill>
                  <a:schemeClr val="accent1"/>
                </a:solidFill>
              </a:rPr>
            </a:br>
            <a:r>
              <a:rPr lang="en-US" dirty="0">
                <a:solidFill>
                  <a:schemeClr val="accent1"/>
                </a:solidFill>
              </a:rPr>
              <a:t>STC-1, STC-2, STC-3</a:t>
            </a:r>
          </a:p>
        </p:txBody>
      </p:sp>
      <p:sp>
        <p:nvSpPr>
          <p:cNvPr id="4" name="Slide Number Placeholder 3">
            <a:extLst>
              <a:ext uri="{FF2B5EF4-FFF2-40B4-BE49-F238E27FC236}">
                <a16:creationId xmlns:a16="http://schemas.microsoft.com/office/drawing/2014/main" id="{47F53D58-669B-5A40-B006-7027787991DB}"/>
              </a:ext>
            </a:extLst>
          </p:cNvPr>
          <p:cNvSpPr>
            <a:spLocks noGrp="1"/>
          </p:cNvSpPr>
          <p:nvPr>
            <p:ph type="sldNum" sz="quarter" idx="12"/>
          </p:nvPr>
        </p:nvSpPr>
        <p:spPr/>
        <p:txBody>
          <a:bodyPr/>
          <a:lstStyle/>
          <a:p>
            <a:pPr>
              <a:defRPr/>
            </a:pPr>
            <a:fld id="{E78C9E75-97FD-45D9-8ED3-955348887BB1}" type="slidenum">
              <a:rPr lang="zh-TW" altLang="en-US" smtClean="0"/>
              <a:pPr>
                <a:defRPr/>
              </a:pPr>
              <a:t>25</a:t>
            </a:fld>
            <a:endParaRPr lang="zh-TW" altLang="en-US"/>
          </a:p>
        </p:txBody>
      </p:sp>
      <p:pic>
        <p:nvPicPr>
          <p:cNvPr id="5" name="Picture 4">
            <a:extLst>
              <a:ext uri="{FF2B5EF4-FFF2-40B4-BE49-F238E27FC236}">
                <a16:creationId xmlns:a16="http://schemas.microsoft.com/office/drawing/2014/main" id="{96886BE3-18EA-D849-ADBB-1828D2F0E6EC}"/>
              </a:ext>
            </a:extLst>
          </p:cNvPr>
          <p:cNvPicPr>
            <a:picLocks noChangeAspect="1"/>
          </p:cNvPicPr>
          <p:nvPr/>
        </p:nvPicPr>
        <p:blipFill>
          <a:blip r:embed="rId2"/>
          <a:stretch>
            <a:fillRect/>
          </a:stretch>
        </p:blipFill>
        <p:spPr>
          <a:xfrm>
            <a:off x="264194" y="1395193"/>
            <a:ext cx="8615611" cy="5129209"/>
          </a:xfrm>
          <a:prstGeom prst="rect">
            <a:avLst/>
          </a:prstGeom>
        </p:spPr>
      </p:pic>
      <p:sp>
        <p:nvSpPr>
          <p:cNvPr id="6" name="Rectangle 5">
            <a:extLst>
              <a:ext uri="{FF2B5EF4-FFF2-40B4-BE49-F238E27FC236}">
                <a16:creationId xmlns:a16="http://schemas.microsoft.com/office/drawing/2014/main" id="{681DC813-5412-464C-8904-57ACBC706658}"/>
              </a:ext>
            </a:extLst>
          </p:cNvPr>
          <p:cNvSpPr/>
          <p:nvPr/>
        </p:nvSpPr>
        <p:spPr>
          <a:xfrm>
            <a:off x="1475655" y="6475297"/>
            <a:ext cx="6192688" cy="369332"/>
          </a:xfrm>
          <a:prstGeom prst="rect">
            <a:avLst/>
          </a:prstGeom>
        </p:spPr>
        <p:txBody>
          <a:bodyPr wrap="square">
            <a:spAutoFit/>
          </a:bodyPr>
          <a:lstStyle/>
          <a:p>
            <a:pPr algn="ctr"/>
            <a:r>
              <a:rPr lang="en-US" dirty="0">
                <a:solidFill>
                  <a:schemeClr val="bg1">
                    <a:lumMod val="75000"/>
                  </a:schemeClr>
                </a:solidFill>
              </a:rPr>
              <a:t>Source: </a:t>
            </a:r>
            <a:r>
              <a:rPr lang="en-US" dirty="0">
                <a:solidFill>
                  <a:schemeClr val="bg1">
                    <a:lumMod val="75000"/>
                  </a:schemeClr>
                </a:solidFill>
                <a:hlinkClick r:id="rId3"/>
              </a:rPr>
              <a:t>https://waseda.app.box.com/v/STC3atNTCIR-14</a:t>
            </a:r>
            <a:endParaRPr lang="en-US" dirty="0">
              <a:solidFill>
                <a:schemeClr val="bg1">
                  <a:lumMod val="75000"/>
                </a:schemeClr>
              </a:solidFill>
            </a:endParaRPr>
          </a:p>
        </p:txBody>
      </p:sp>
    </p:spTree>
    <p:extLst>
      <p:ext uri="{BB962C8B-B14F-4D97-AF65-F5344CB8AC3E}">
        <p14:creationId xmlns:p14="http://schemas.microsoft.com/office/powerpoint/2010/main" val="278621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CE06-B540-0C42-8AFF-99D472F1320C}"/>
              </a:ext>
            </a:extLst>
          </p:cNvPr>
          <p:cNvSpPr>
            <a:spLocks noGrp="1"/>
          </p:cNvSpPr>
          <p:nvPr>
            <p:ph type="title"/>
          </p:nvPr>
        </p:nvSpPr>
        <p:spPr/>
        <p:txBody>
          <a:bodyPr/>
          <a:lstStyle/>
          <a:p>
            <a:r>
              <a:rPr lang="en-US" dirty="0">
                <a:solidFill>
                  <a:schemeClr val="accent1"/>
                </a:solidFill>
              </a:rPr>
              <a:t>Chatbots: Evolution of UI/UX </a:t>
            </a:r>
          </a:p>
        </p:txBody>
      </p:sp>
      <p:sp>
        <p:nvSpPr>
          <p:cNvPr id="4" name="Slide Number Placeholder 3">
            <a:extLst>
              <a:ext uri="{FF2B5EF4-FFF2-40B4-BE49-F238E27FC236}">
                <a16:creationId xmlns:a16="http://schemas.microsoft.com/office/drawing/2014/main" id="{34F00CC7-7920-7A48-A5B8-0EB9A7D3DAE7}"/>
              </a:ext>
            </a:extLst>
          </p:cNvPr>
          <p:cNvSpPr>
            <a:spLocks noGrp="1"/>
          </p:cNvSpPr>
          <p:nvPr>
            <p:ph type="sldNum" sz="quarter" idx="12"/>
          </p:nvPr>
        </p:nvSpPr>
        <p:spPr/>
        <p:txBody>
          <a:bodyPr/>
          <a:lstStyle/>
          <a:p>
            <a:pPr>
              <a:defRPr/>
            </a:pPr>
            <a:fld id="{E78C9E75-97FD-45D9-8ED3-955348887BB1}" type="slidenum">
              <a:rPr lang="zh-TW" altLang="en-US" smtClean="0"/>
              <a:pPr>
                <a:defRPr/>
              </a:pPr>
              <a:t>26</a:t>
            </a:fld>
            <a:endParaRPr lang="zh-TW" altLang="en-US"/>
          </a:p>
        </p:txBody>
      </p:sp>
      <p:pic>
        <p:nvPicPr>
          <p:cNvPr id="5" name="Picture 4">
            <a:extLst>
              <a:ext uri="{FF2B5EF4-FFF2-40B4-BE49-F238E27FC236}">
                <a16:creationId xmlns:a16="http://schemas.microsoft.com/office/drawing/2014/main" id="{65F3A02E-4E2C-3D44-AB38-02FA7FAC2446}"/>
              </a:ext>
            </a:extLst>
          </p:cNvPr>
          <p:cNvPicPr>
            <a:picLocks noChangeAspect="1"/>
          </p:cNvPicPr>
          <p:nvPr/>
        </p:nvPicPr>
        <p:blipFill>
          <a:blip r:embed="rId2"/>
          <a:stretch>
            <a:fillRect/>
          </a:stretch>
        </p:blipFill>
        <p:spPr>
          <a:xfrm>
            <a:off x="0" y="1700808"/>
            <a:ext cx="8987554" cy="4608512"/>
          </a:xfrm>
          <a:prstGeom prst="rect">
            <a:avLst/>
          </a:prstGeom>
        </p:spPr>
      </p:pic>
      <p:sp>
        <p:nvSpPr>
          <p:cNvPr id="6" name="Rectangle 5">
            <a:extLst>
              <a:ext uri="{FF2B5EF4-FFF2-40B4-BE49-F238E27FC236}">
                <a16:creationId xmlns:a16="http://schemas.microsoft.com/office/drawing/2014/main" id="{A7E6091B-DA4C-3548-A166-A005F051E007}"/>
              </a:ext>
            </a:extLst>
          </p:cNvPr>
          <p:cNvSpPr/>
          <p:nvPr/>
        </p:nvSpPr>
        <p:spPr>
          <a:xfrm>
            <a:off x="1223628" y="6611779"/>
            <a:ext cx="6696744" cy="246221"/>
          </a:xfrm>
          <a:prstGeom prst="rect">
            <a:avLst/>
          </a:prstGeom>
        </p:spPr>
        <p:txBody>
          <a:bodyPr wrap="square">
            <a:spAutoFit/>
          </a:bodyPr>
          <a:lstStyle/>
          <a:p>
            <a:pPr algn="ctr"/>
            <a:r>
              <a:rPr lang="en-US" sz="1000" dirty="0">
                <a:solidFill>
                  <a:schemeClr val="bg1">
                    <a:lumMod val="75000"/>
                  </a:schemeClr>
                </a:solidFill>
              </a:rPr>
              <a:t>Source: https://bbvaopen4u.com/</a:t>
            </a:r>
            <a:r>
              <a:rPr lang="en-US" sz="1000" dirty="0" err="1">
                <a:solidFill>
                  <a:schemeClr val="bg1">
                    <a:lumMod val="75000"/>
                  </a:schemeClr>
                </a:solidFill>
              </a:rPr>
              <a:t>en</a:t>
            </a:r>
            <a:r>
              <a:rPr lang="en-US" sz="1000" dirty="0">
                <a:solidFill>
                  <a:schemeClr val="bg1">
                    <a:lumMod val="75000"/>
                  </a:schemeClr>
                </a:solidFill>
              </a:rPr>
              <a:t>/</a:t>
            </a:r>
            <a:r>
              <a:rPr lang="en-US" sz="1000" dirty="0" err="1">
                <a:solidFill>
                  <a:schemeClr val="bg1">
                    <a:lumMod val="75000"/>
                  </a:schemeClr>
                </a:solidFill>
              </a:rPr>
              <a:t>actualidad</a:t>
            </a:r>
            <a:r>
              <a:rPr lang="en-US" sz="1000" dirty="0">
                <a:solidFill>
                  <a:schemeClr val="bg1">
                    <a:lumMod val="75000"/>
                  </a:schemeClr>
                </a:solidFill>
              </a:rPr>
              <a:t>/want-know-how-build-conversational-chatbot-here-are-some-tools</a:t>
            </a:r>
          </a:p>
        </p:txBody>
      </p:sp>
    </p:spTree>
    <p:extLst>
      <p:ext uri="{BB962C8B-B14F-4D97-AF65-F5344CB8AC3E}">
        <p14:creationId xmlns:p14="http://schemas.microsoft.com/office/powerpoint/2010/main" val="4127920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866-25D6-7B40-B61C-9B0C3165A401}"/>
              </a:ext>
            </a:extLst>
          </p:cNvPr>
          <p:cNvSpPr>
            <a:spLocks noGrp="1"/>
          </p:cNvSpPr>
          <p:nvPr>
            <p:ph type="title"/>
          </p:nvPr>
        </p:nvSpPr>
        <p:spPr>
          <a:xfrm>
            <a:off x="457200" y="274637"/>
            <a:ext cx="8229600" cy="6245225"/>
          </a:xfrm>
        </p:spPr>
        <p:txBody>
          <a:bodyPr/>
          <a:lstStyle/>
          <a:p>
            <a:r>
              <a:rPr lang="en-US" sz="7200" dirty="0">
                <a:solidFill>
                  <a:srgbClr val="FF0000"/>
                </a:solidFill>
              </a:rPr>
              <a:t>AI Humanoid </a:t>
            </a:r>
            <a:br>
              <a:rPr lang="en-US" sz="7200" dirty="0">
                <a:solidFill>
                  <a:srgbClr val="FF0000"/>
                </a:solidFill>
              </a:rPr>
            </a:br>
            <a:r>
              <a:rPr lang="en-US" sz="7200" dirty="0" err="1">
                <a:solidFill>
                  <a:srgbClr val="FF0000"/>
                </a:solidFill>
              </a:rPr>
              <a:t>Robo</a:t>
            </a:r>
            <a:r>
              <a:rPr lang="en-US" sz="7200" dirty="0">
                <a:solidFill>
                  <a:srgbClr val="FF0000"/>
                </a:solidFill>
              </a:rPr>
              <a:t>-Advisor</a:t>
            </a:r>
          </a:p>
        </p:txBody>
      </p:sp>
      <p:sp>
        <p:nvSpPr>
          <p:cNvPr id="4" name="Slide Number Placeholder 3">
            <a:extLst>
              <a:ext uri="{FF2B5EF4-FFF2-40B4-BE49-F238E27FC236}">
                <a16:creationId xmlns:a16="http://schemas.microsoft.com/office/drawing/2014/main" id="{1AB1F5C3-D371-5A4C-9643-1DE85B83D9FA}"/>
              </a:ext>
            </a:extLst>
          </p:cNvPr>
          <p:cNvSpPr>
            <a:spLocks noGrp="1"/>
          </p:cNvSpPr>
          <p:nvPr>
            <p:ph type="sldNum" sz="quarter" idx="12"/>
          </p:nvPr>
        </p:nvSpPr>
        <p:spPr/>
        <p:txBody>
          <a:bodyPr/>
          <a:lstStyle/>
          <a:p>
            <a:pPr>
              <a:defRPr/>
            </a:pPr>
            <a:fld id="{E78C9E75-97FD-45D9-8ED3-955348887BB1}" type="slidenum">
              <a:rPr lang="zh-TW" altLang="en-US" smtClean="0"/>
              <a:pPr>
                <a:defRPr/>
              </a:pPr>
              <a:t>27</a:t>
            </a:fld>
            <a:endParaRPr lang="zh-TW" altLang="en-US"/>
          </a:p>
        </p:txBody>
      </p:sp>
    </p:spTree>
    <p:extLst>
      <p:ext uri="{BB962C8B-B14F-4D97-AF65-F5344CB8AC3E}">
        <p14:creationId xmlns:p14="http://schemas.microsoft.com/office/powerpoint/2010/main" val="2580145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C59E-4113-774D-BE1F-8664429CF5A8}"/>
              </a:ext>
            </a:extLst>
          </p:cNvPr>
          <p:cNvSpPr>
            <a:spLocks noGrp="1"/>
          </p:cNvSpPr>
          <p:nvPr>
            <p:ph type="title"/>
          </p:nvPr>
        </p:nvSpPr>
        <p:spPr>
          <a:xfrm>
            <a:off x="35496" y="197768"/>
            <a:ext cx="9001571" cy="1143000"/>
          </a:xfrm>
        </p:spPr>
        <p:txBody>
          <a:bodyPr/>
          <a:lstStyle/>
          <a:p>
            <a:r>
              <a:rPr lang="en-US" sz="4800" dirty="0">
                <a:solidFill>
                  <a:schemeClr val="accent1"/>
                </a:solidFill>
              </a:rPr>
              <a:t>AI Humanoid </a:t>
            </a:r>
            <a:r>
              <a:rPr lang="en-US" sz="4800" dirty="0" err="1">
                <a:solidFill>
                  <a:schemeClr val="accent1"/>
                </a:solidFill>
              </a:rPr>
              <a:t>Robo</a:t>
            </a:r>
            <a:r>
              <a:rPr lang="en-US" sz="4800" dirty="0">
                <a:solidFill>
                  <a:schemeClr val="accent1"/>
                </a:solidFill>
              </a:rPr>
              <a:t>-Advisor</a:t>
            </a:r>
            <a:br>
              <a:rPr lang="en-US" sz="4800" dirty="0">
                <a:solidFill>
                  <a:schemeClr val="accent1"/>
                </a:solidFill>
              </a:rPr>
            </a:br>
            <a:r>
              <a:rPr lang="en-US" sz="3600" dirty="0">
                <a:solidFill>
                  <a:schemeClr val="accent1"/>
                </a:solidFill>
              </a:rPr>
              <a:t>for Multi-channel Conversational Commerce</a:t>
            </a:r>
          </a:p>
        </p:txBody>
      </p:sp>
      <p:sp>
        <p:nvSpPr>
          <p:cNvPr id="4" name="Slide Number Placeholder 3">
            <a:extLst>
              <a:ext uri="{FF2B5EF4-FFF2-40B4-BE49-F238E27FC236}">
                <a16:creationId xmlns:a16="http://schemas.microsoft.com/office/drawing/2014/main" id="{DB43108B-7662-314B-B03B-2E14F166BF88}"/>
              </a:ext>
            </a:extLst>
          </p:cNvPr>
          <p:cNvSpPr>
            <a:spLocks noGrp="1"/>
          </p:cNvSpPr>
          <p:nvPr>
            <p:ph type="sldNum" sz="quarter" idx="12"/>
          </p:nvPr>
        </p:nvSpPr>
        <p:spPr/>
        <p:txBody>
          <a:bodyPr/>
          <a:lstStyle/>
          <a:p>
            <a:pPr>
              <a:defRPr/>
            </a:pPr>
            <a:fld id="{E78C9E75-97FD-45D9-8ED3-955348887BB1}" type="slidenum">
              <a:rPr lang="zh-TW" altLang="en-US" smtClean="0"/>
              <a:pPr>
                <a:defRPr/>
              </a:pPr>
              <a:t>28</a:t>
            </a:fld>
            <a:endParaRPr lang="zh-TW" altLang="en-US"/>
          </a:p>
        </p:txBody>
      </p:sp>
      <p:sp>
        <p:nvSpPr>
          <p:cNvPr id="5" name="圓角矩形 5">
            <a:extLst>
              <a:ext uri="{FF2B5EF4-FFF2-40B4-BE49-F238E27FC236}">
                <a16:creationId xmlns:a16="http://schemas.microsoft.com/office/drawing/2014/main" id="{E36A21FB-5C23-9F41-9DE9-EFB26C19048B}"/>
              </a:ext>
            </a:extLst>
          </p:cNvPr>
          <p:cNvSpPr/>
          <p:nvPr/>
        </p:nvSpPr>
        <p:spPr>
          <a:xfrm>
            <a:off x="446246" y="2032248"/>
            <a:ext cx="45720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3600" b="1" dirty="0"/>
              <a:t>AI Portfolio</a:t>
            </a:r>
          </a:p>
          <a:p>
            <a:pPr algn="ctr">
              <a:defRPr/>
            </a:pPr>
            <a:r>
              <a:rPr lang="en-US" altLang="zh-TW" sz="3600" b="1" dirty="0"/>
              <a:t>Asset Allocation</a:t>
            </a:r>
            <a:endParaRPr lang="zh-TW" altLang="en-US" sz="3600" b="1" dirty="0"/>
          </a:p>
        </p:txBody>
      </p:sp>
      <p:sp>
        <p:nvSpPr>
          <p:cNvPr id="6" name="圓角矩形 93">
            <a:extLst>
              <a:ext uri="{FF2B5EF4-FFF2-40B4-BE49-F238E27FC236}">
                <a16:creationId xmlns:a16="http://schemas.microsoft.com/office/drawing/2014/main" id="{902EA011-35CB-5E4D-8196-E6428A07FBB2}"/>
              </a:ext>
            </a:extLst>
          </p:cNvPr>
          <p:cNvSpPr/>
          <p:nvPr/>
        </p:nvSpPr>
        <p:spPr>
          <a:xfrm>
            <a:off x="446246" y="4293096"/>
            <a:ext cx="4572000" cy="1828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3600" b="1" dirty="0"/>
              <a:t>AI Conversation</a:t>
            </a:r>
          </a:p>
          <a:p>
            <a:pPr algn="ctr">
              <a:defRPr/>
            </a:pPr>
            <a:r>
              <a:rPr lang="en-US" altLang="zh-TW" sz="3600" b="1" dirty="0"/>
              <a:t>Dialog System</a:t>
            </a:r>
            <a:endParaRPr lang="zh-TW" altLang="en-US" sz="3600" b="1" dirty="0"/>
          </a:p>
        </p:txBody>
      </p:sp>
      <p:sp>
        <p:nvSpPr>
          <p:cNvPr id="7" name="圓角矩形 94">
            <a:extLst>
              <a:ext uri="{FF2B5EF4-FFF2-40B4-BE49-F238E27FC236}">
                <a16:creationId xmlns:a16="http://schemas.microsoft.com/office/drawing/2014/main" id="{36A6E313-2A9A-CC42-9CAA-0778C0E75648}"/>
              </a:ext>
            </a:extLst>
          </p:cNvPr>
          <p:cNvSpPr/>
          <p:nvPr/>
        </p:nvSpPr>
        <p:spPr>
          <a:xfrm>
            <a:off x="5796136" y="2032248"/>
            <a:ext cx="3024336" cy="40896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3600" b="1" dirty="0"/>
              <a:t>Multichannel</a:t>
            </a:r>
          </a:p>
          <a:p>
            <a:pPr algn="ctr">
              <a:defRPr/>
            </a:pPr>
            <a:r>
              <a:rPr lang="en-US" altLang="zh-TW" sz="3600" b="1" dirty="0"/>
              <a:t>Platforms</a:t>
            </a:r>
          </a:p>
          <a:p>
            <a:pPr algn="ctr">
              <a:defRPr/>
            </a:pPr>
            <a:r>
              <a:rPr lang="en-US" altLang="zh-TW" sz="3600" dirty="0">
                <a:solidFill>
                  <a:srgbClr val="FFFF00"/>
                </a:solidFill>
              </a:rPr>
              <a:t>Web</a:t>
            </a:r>
          </a:p>
          <a:p>
            <a:pPr algn="ctr">
              <a:defRPr/>
            </a:pPr>
            <a:r>
              <a:rPr lang="en-US" altLang="zh-TW" sz="3600" dirty="0">
                <a:solidFill>
                  <a:srgbClr val="FFFF00"/>
                </a:solidFill>
              </a:rPr>
              <a:t>LINE</a:t>
            </a:r>
          </a:p>
          <a:p>
            <a:pPr algn="ctr">
              <a:defRPr/>
            </a:pPr>
            <a:r>
              <a:rPr lang="en-US" altLang="zh-TW" sz="3600" dirty="0">
                <a:solidFill>
                  <a:srgbClr val="FFFF00"/>
                </a:solidFill>
              </a:rPr>
              <a:t>Facebook</a:t>
            </a:r>
          </a:p>
          <a:p>
            <a:pPr algn="ctr">
              <a:defRPr/>
            </a:pPr>
            <a:r>
              <a:rPr lang="en-US" altLang="zh-TW" sz="3600" dirty="0">
                <a:solidFill>
                  <a:srgbClr val="FF0000"/>
                </a:solidFill>
              </a:rPr>
              <a:t>Humanoid Robot</a:t>
            </a:r>
          </a:p>
        </p:txBody>
      </p:sp>
      <p:cxnSp>
        <p:nvCxnSpPr>
          <p:cNvPr id="8" name="肘形接點 8">
            <a:extLst>
              <a:ext uri="{FF2B5EF4-FFF2-40B4-BE49-F238E27FC236}">
                <a16:creationId xmlns:a16="http://schemas.microsoft.com/office/drawing/2014/main" id="{BF8EBD17-C41F-3B4D-9C84-48AC21B338A7}"/>
              </a:ext>
            </a:extLst>
          </p:cNvPr>
          <p:cNvCxnSpPr>
            <a:cxnSpLocks/>
            <a:stCxn id="5" idx="3"/>
            <a:endCxn id="7" idx="1"/>
          </p:cNvCxnSpPr>
          <p:nvPr/>
        </p:nvCxnSpPr>
        <p:spPr>
          <a:xfrm>
            <a:off x="5018246" y="2946648"/>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肘形接點 95">
            <a:extLst>
              <a:ext uri="{FF2B5EF4-FFF2-40B4-BE49-F238E27FC236}">
                <a16:creationId xmlns:a16="http://schemas.microsoft.com/office/drawing/2014/main" id="{EA868EA7-FF60-7E40-B3F7-6FC2EFAE329C}"/>
              </a:ext>
            </a:extLst>
          </p:cNvPr>
          <p:cNvCxnSpPr>
            <a:cxnSpLocks/>
            <a:stCxn id="6" idx="3"/>
            <a:endCxn id="7" idx="1"/>
          </p:cNvCxnSpPr>
          <p:nvPr/>
        </p:nvCxnSpPr>
        <p:spPr>
          <a:xfrm flipV="1">
            <a:off x="5018246" y="4077072"/>
            <a:ext cx="777890" cy="1130424"/>
          </a:xfrm>
          <a:prstGeom prst="bent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5744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A09A7-1F50-5F40-9CA4-FCCA8F16C1EF}"/>
              </a:ext>
            </a:extLst>
          </p:cNvPr>
          <p:cNvSpPr>
            <a:spLocks noGrp="1"/>
          </p:cNvSpPr>
          <p:nvPr>
            <p:ph type="title"/>
          </p:nvPr>
        </p:nvSpPr>
        <p:spPr>
          <a:xfrm>
            <a:off x="457200" y="138535"/>
            <a:ext cx="8229600" cy="1274241"/>
          </a:xfrm>
        </p:spPr>
        <p:txBody>
          <a:bodyPr/>
          <a:lstStyle/>
          <a:p>
            <a:r>
              <a:rPr lang="en-US" dirty="0">
                <a:solidFill>
                  <a:schemeClr val="accent1"/>
                </a:solidFill>
              </a:rPr>
              <a:t>System Architecture of </a:t>
            </a:r>
            <a:br>
              <a:rPr lang="en-US" dirty="0">
                <a:solidFill>
                  <a:schemeClr val="accent1"/>
                </a:solidFill>
              </a:rPr>
            </a:br>
            <a:r>
              <a:rPr lang="en-US" dirty="0">
                <a:solidFill>
                  <a:schemeClr val="accent1"/>
                </a:solidFill>
              </a:rPr>
              <a:t>AI Humanoid </a:t>
            </a:r>
            <a:r>
              <a:rPr lang="en-US" dirty="0" err="1">
                <a:solidFill>
                  <a:schemeClr val="accent1"/>
                </a:solidFill>
              </a:rPr>
              <a:t>Robo</a:t>
            </a:r>
            <a:r>
              <a:rPr lang="en-US" dirty="0">
                <a:solidFill>
                  <a:schemeClr val="accent1"/>
                </a:solidFill>
              </a:rPr>
              <a:t>-Advisor</a:t>
            </a:r>
          </a:p>
        </p:txBody>
      </p:sp>
      <p:sp>
        <p:nvSpPr>
          <p:cNvPr id="4" name="Slide Number Placeholder 3">
            <a:extLst>
              <a:ext uri="{FF2B5EF4-FFF2-40B4-BE49-F238E27FC236}">
                <a16:creationId xmlns:a16="http://schemas.microsoft.com/office/drawing/2014/main" id="{E9819A6F-296B-1641-BE49-B787133F5DE7}"/>
              </a:ext>
            </a:extLst>
          </p:cNvPr>
          <p:cNvSpPr>
            <a:spLocks noGrp="1"/>
          </p:cNvSpPr>
          <p:nvPr>
            <p:ph type="sldNum" sz="quarter" idx="12"/>
          </p:nvPr>
        </p:nvSpPr>
        <p:spPr/>
        <p:txBody>
          <a:bodyPr/>
          <a:lstStyle/>
          <a:p>
            <a:pPr>
              <a:defRPr/>
            </a:pPr>
            <a:fld id="{E78C9E75-97FD-45D9-8ED3-955348887BB1}" type="slidenum">
              <a:rPr lang="zh-TW" altLang="en-US" smtClean="0"/>
              <a:pPr>
                <a:defRPr/>
              </a:pPr>
              <a:t>29</a:t>
            </a:fld>
            <a:endParaRPr lang="zh-TW" altLang="en-US"/>
          </a:p>
        </p:txBody>
      </p:sp>
      <p:pic>
        <p:nvPicPr>
          <p:cNvPr id="5" name="Content Placeholder 4" descr="Picture2.png">
            <a:extLst>
              <a:ext uri="{FF2B5EF4-FFF2-40B4-BE49-F238E27FC236}">
                <a16:creationId xmlns:a16="http://schemas.microsoft.com/office/drawing/2014/main" id="{AC2A6970-7859-5745-8455-4BE6C510179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556792"/>
            <a:ext cx="8568952" cy="4824536"/>
          </a:xfrm>
          <a:prstGeom prst="rect">
            <a:avLst/>
          </a:prstGeom>
          <a:noFill/>
          <a:ln>
            <a:noFill/>
          </a:ln>
        </p:spPr>
      </p:pic>
      <p:sp>
        <p:nvSpPr>
          <p:cNvPr id="7" name="Rounded Rectangle 6">
            <a:extLst>
              <a:ext uri="{FF2B5EF4-FFF2-40B4-BE49-F238E27FC236}">
                <a16:creationId xmlns:a16="http://schemas.microsoft.com/office/drawing/2014/main" id="{817C1FFF-EAA3-AB4A-A85F-C14D2AB4B6DF}"/>
              </a:ext>
            </a:extLst>
          </p:cNvPr>
          <p:cNvSpPr/>
          <p:nvPr/>
        </p:nvSpPr>
        <p:spPr>
          <a:xfrm>
            <a:off x="323528" y="4005064"/>
            <a:ext cx="6480720" cy="2376264"/>
          </a:xfrm>
          <a:prstGeom prst="roundRect">
            <a:avLst/>
          </a:prstGeom>
          <a:no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2F5F8B-6B1B-4540-8331-ADD77D588F74}"/>
              </a:ext>
            </a:extLst>
          </p:cNvPr>
          <p:cNvSpPr/>
          <p:nvPr/>
        </p:nvSpPr>
        <p:spPr>
          <a:xfrm>
            <a:off x="323528" y="1556792"/>
            <a:ext cx="6480720" cy="2304256"/>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 name="Picture 2">
            <a:extLst>
              <a:ext uri="{FF2B5EF4-FFF2-40B4-BE49-F238E27FC236}">
                <a16:creationId xmlns:a16="http://schemas.microsoft.com/office/drawing/2014/main" id="{2F46E396-B2F1-474F-A5DB-65B858180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949" y="1585651"/>
            <a:ext cx="1192894" cy="119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5CF17A90-8235-0141-9AB7-C70AE262A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658" y="4509120"/>
            <a:ext cx="1024257" cy="116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a:extLst>
              <a:ext uri="{FF2B5EF4-FFF2-40B4-BE49-F238E27FC236}">
                <a16:creationId xmlns:a16="http://schemas.microsoft.com/office/drawing/2014/main" id="{1E024C57-96E3-4549-8226-526B70C80BE9}"/>
              </a:ext>
            </a:extLst>
          </p:cNvPr>
          <p:cNvSpPr/>
          <p:nvPr/>
        </p:nvSpPr>
        <p:spPr>
          <a:xfrm>
            <a:off x="7236296" y="1551311"/>
            <a:ext cx="1800200" cy="4830017"/>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11" name="TextBox 10">
            <a:extLst>
              <a:ext uri="{FF2B5EF4-FFF2-40B4-BE49-F238E27FC236}">
                <a16:creationId xmlns:a16="http://schemas.microsoft.com/office/drawing/2014/main" id="{D91FD3EB-597C-7940-8211-9F041F4C71EB}"/>
              </a:ext>
            </a:extLst>
          </p:cNvPr>
          <p:cNvSpPr txBox="1"/>
          <p:nvPr/>
        </p:nvSpPr>
        <p:spPr>
          <a:xfrm>
            <a:off x="7386879" y="5734997"/>
            <a:ext cx="1620957" cy="646331"/>
          </a:xfrm>
          <a:prstGeom prst="rect">
            <a:avLst/>
          </a:prstGeom>
          <a:noFill/>
        </p:spPr>
        <p:txBody>
          <a:bodyPr wrap="none" rtlCol="0">
            <a:spAutoFit/>
          </a:bodyPr>
          <a:lstStyle/>
          <a:p>
            <a:r>
              <a:rPr lang="en-US" dirty="0">
                <a:solidFill>
                  <a:srgbClr val="FF0000"/>
                </a:solidFill>
              </a:rPr>
              <a:t>AI Humanoid </a:t>
            </a:r>
            <a:br>
              <a:rPr lang="en-US" dirty="0">
                <a:solidFill>
                  <a:srgbClr val="FF0000"/>
                </a:solidFill>
              </a:rPr>
            </a:br>
            <a:r>
              <a:rPr lang="en-US" dirty="0" err="1">
                <a:solidFill>
                  <a:srgbClr val="FF0000"/>
                </a:solidFill>
              </a:rPr>
              <a:t>Robo</a:t>
            </a:r>
            <a:r>
              <a:rPr lang="en-US" dirty="0">
                <a:solidFill>
                  <a:srgbClr val="FF0000"/>
                </a:solidFill>
              </a:rPr>
              <a:t>-advisor </a:t>
            </a:r>
          </a:p>
        </p:txBody>
      </p:sp>
    </p:spTree>
    <p:extLst>
      <p:ext uri="{BB962C8B-B14F-4D97-AF65-F5344CB8AC3E}">
        <p14:creationId xmlns:p14="http://schemas.microsoft.com/office/powerpoint/2010/main" val="326898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521D-28ED-5A42-A5F9-33DD09AF1203}"/>
              </a:ext>
            </a:extLst>
          </p:cNvPr>
          <p:cNvSpPr>
            <a:spLocks noGrp="1"/>
          </p:cNvSpPr>
          <p:nvPr>
            <p:ph type="title"/>
          </p:nvPr>
        </p:nvSpPr>
        <p:spPr>
          <a:xfrm>
            <a:off x="435363" y="0"/>
            <a:ext cx="8229600" cy="1052736"/>
          </a:xfrm>
        </p:spPr>
        <p:txBody>
          <a:bodyPr/>
          <a:lstStyle/>
          <a:p>
            <a:r>
              <a:rPr lang="en-US" sz="5400" dirty="0">
                <a:solidFill>
                  <a:schemeClr val="accent1"/>
                </a:solidFill>
              </a:rPr>
              <a:t>Topics</a:t>
            </a:r>
          </a:p>
        </p:txBody>
      </p:sp>
      <p:sp>
        <p:nvSpPr>
          <p:cNvPr id="3" name="Content Placeholder 2">
            <a:extLst>
              <a:ext uri="{FF2B5EF4-FFF2-40B4-BE49-F238E27FC236}">
                <a16:creationId xmlns:a16="http://schemas.microsoft.com/office/drawing/2014/main" id="{919FE07F-8A1D-B441-81F6-1F57F07874A3}"/>
              </a:ext>
            </a:extLst>
          </p:cNvPr>
          <p:cNvSpPr>
            <a:spLocks noGrp="1"/>
          </p:cNvSpPr>
          <p:nvPr>
            <p:ph idx="1"/>
          </p:nvPr>
        </p:nvSpPr>
        <p:spPr>
          <a:xfrm>
            <a:off x="435363" y="1052736"/>
            <a:ext cx="8385109" cy="5544616"/>
          </a:xfrm>
        </p:spPr>
        <p:txBody>
          <a:bodyPr/>
          <a:lstStyle/>
          <a:p>
            <a:pPr marL="457200" indent="-457200">
              <a:buFont typeface="+mj-lt"/>
              <a:buAutoNum type="arabicPeriod"/>
            </a:pPr>
            <a:r>
              <a:rPr lang="zh-TW" altLang="en-US" b="1" dirty="0"/>
              <a:t>自然語言處理核心技術與文字探勘 </a:t>
            </a:r>
            <a:br>
              <a:rPr lang="en-US" altLang="zh-TW" sz="2400" dirty="0"/>
            </a:br>
            <a:r>
              <a:rPr lang="en-US" altLang="zh-TW" sz="2000" b="1" dirty="0"/>
              <a:t>(</a:t>
            </a:r>
            <a:r>
              <a:rPr lang="en-US" sz="2000" b="1" dirty="0"/>
              <a:t>Core Technologies of Natural Language Processing and Text Mining)</a:t>
            </a:r>
          </a:p>
          <a:p>
            <a:pPr marL="457200" indent="-457200">
              <a:buFont typeface="+mj-lt"/>
              <a:buAutoNum type="arabicPeriod"/>
            </a:pPr>
            <a:r>
              <a:rPr lang="zh-TW" altLang="en-US" b="1" dirty="0"/>
              <a:t>人工智慧文本分析基礎與應用 </a:t>
            </a:r>
            <a:br>
              <a:rPr lang="en-US" altLang="zh-TW" sz="2400" b="1" dirty="0"/>
            </a:br>
            <a:r>
              <a:rPr lang="en-US" altLang="zh-TW" sz="2000" b="1" dirty="0"/>
              <a:t>(</a:t>
            </a:r>
            <a:r>
              <a:rPr lang="en-US" sz="2000" b="1" dirty="0"/>
              <a:t>Artificial Intelligence for Text Analytics: Foundations and Applications)</a:t>
            </a:r>
          </a:p>
          <a:p>
            <a:pPr marL="457200" indent="-457200">
              <a:buFont typeface="+mj-lt"/>
              <a:buAutoNum type="arabicPeriod"/>
            </a:pPr>
            <a:r>
              <a:rPr lang="zh-TW" altLang="en-US" dirty="0"/>
              <a:t>文本表達特徵工程 </a:t>
            </a:r>
            <a:br>
              <a:rPr lang="en-US" altLang="zh-TW" sz="2400" dirty="0"/>
            </a:br>
            <a:r>
              <a:rPr lang="en-US" altLang="zh-TW" sz="2400" dirty="0"/>
              <a:t>(</a:t>
            </a:r>
            <a:r>
              <a:rPr lang="en-US" sz="2400" dirty="0"/>
              <a:t>Feature Engineering for Text Representation)</a:t>
            </a:r>
          </a:p>
          <a:p>
            <a:pPr marL="457200" indent="-457200">
              <a:buFont typeface="+mj-lt"/>
              <a:buAutoNum type="arabicPeriod"/>
            </a:pPr>
            <a:r>
              <a:rPr lang="zh-TW" altLang="en-US" dirty="0"/>
              <a:t>語意分析和命名實體識別 </a:t>
            </a:r>
            <a:br>
              <a:rPr lang="en-US" altLang="zh-TW" sz="2400" dirty="0"/>
            </a:br>
            <a:r>
              <a:rPr lang="en-US" altLang="zh-TW" sz="2400" dirty="0"/>
              <a:t>(</a:t>
            </a:r>
            <a:r>
              <a:rPr lang="en-US" sz="2400" dirty="0"/>
              <a:t>Semantic Analysis and Named Entity Recognition; NER)</a:t>
            </a:r>
          </a:p>
          <a:p>
            <a:pPr marL="457200" indent="-457200">
              <a:buFont typeface="+mj-lt"/>
              <a:buAutoNum type="arabicPeriod"/>
            </a:pPr>
            <a:r>
              <a:rPr lang="zh-TW" altLang="en-US" b="1" dirty="0"/>
              <a:t>深度學習和通用句子嵌入模型 </a:t>
            </a:r>
            <a:br>
              <a:rPr lang="en-US" altLang="zh-TW" sz="2400" b="1" dirty="0"/>
            </a:br>
            <a:r>
              <a:rPr lang="en-US" altLang="zh-TW" sz="2400" b="1" dirty="0"/>
              <a:t>(</a:t>
            </a:r>
            <a:r>
              <a:rPr lang="en-US" sz="2400" b="1" dirty="0"/>
              <a:t>Deep Learning and Universal Sentence-Embedding Models)</a:t>
            </a:r>
          </a:p>
          <a:p>
            <a:pPr marL="457200" indent="-457200">
              <a:buFont typeface="+mj-lt"/>
              <a:buAutoNum type="arabicPeriod"/>
            </a:pPr>
            <a:r>
              <a:rPr lang="zh-TW" altLang="en-US" b="1" dirty="0">
                <a:solidFill>
                  <a:srgbClr val="C00000"/>
                </a:solidFill>
              </a:rPr>
              <a:t>問答系統與對話系統 </a:t>
            </a:r>
            <a:br>
              <a:rPr lang="en-US" altLang="zh-TW" sz="2400" b="1" dirty="0">
                <a:solidFill>
                  <a:srgbClr val="C00000"/>
                </a:solidFill>
              </a:rPr>
            </a:br>
            <a:r>
              <a:rPr lang="en-US" altLang="zh-TW" sz="2400" b="1" dirty="0">
                <a:solidFill>
                  <a:srgbClr val="C00000"/>
                </a:solidFill>
              </a:rPr>
              <a:t>(</a:t>
            </a:r>
            <a:r>
              <a:rPr lang="en-US" sz="2400" b="1" dirty="0">
                <a:solidFill>
                  <a:srgbClr val="C00000"/>
                </a:solidFill>
              </a:rPr>
              <a:t>Question Answering and Dialogue Systems)</a:t>
            </a:r>
          </a:p>
        </p:txBody>
      </p:sp>
      <p:sp>
        <p:nvSpPr>
          <p:cNvPr id="4" name="Slide Number Placeholder 3">
            <a:extLst>
              <a:ext uri="{FF2B5EF4-FFF2-40B4-BE49-F238E27FC236}">
                <a16:creationId xmlns:a16="http://schemas.microsoft.com/office/drawing/2014/main" id="{88D775C5-B377-0D40-B8E3-A0BEE2113528}"/>
              </a:ext>
            </a:extLst>
          </p:cNvPr>
          <p:cNvSpPr>
            <a:spLocks noGrp="1"/>
          </p:cNvSpPr>
          <p:nvPr>
            <p:ph type="sldNum" sz="quarter" idx="12"/>
          </p:nvPr>
        </p:nvSpPr>
        <p:spPr/>
        <p:txBody>
          <a:bodyPr/>
          <a:lstStyle/>
          <a:p>
            <a:pPr>
              <a:defRPr/>
            </a:pPr>
            <a:fld id="{E78C9E75-97FD-45D9-8ED3-955348887BB1}" type="slidenum">
              <a:rPr lang="zh-TW" altLang="en-US" smtClean="0"/>
              <a:pPr>
                <a:defRPr/>
              </a:pPr>
              <a:t>3</a:t>
            </a:fld>
            <a:endParaRPr lang="zh-TW" altLang="en-US"/>
          </a:p>
        </p:txBody>
      </p:sp>
    </p:spTree>
    <p:extLst>
      <p:ext uri="{BB962C8B-B14F-4D97-AF65-F5344CB8AC3E}">
        <p14:creationId xmlns:p14="http://schemas.microsoft.com/office/powerpoint/2010/main" val="949345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ACBB-F888-ED43-9F47-53977219AE69}"/>
              </a:ext>
            </a:extLst>
          </p:cNvPr>
          <p:cNvSpPr>
            <a:spLocks noGrp="1"/>
          </p:cNvSpPr>
          <p:nvPr>
            <p:ph type="title"/>
          </p:nvPr>
        </p:nvSpPr>
        <p:spPr>
          <a:xfrm>
            <a:off x="457200" y="-1"/>
            <a:ext cx="8229600" cy="1272917"/>
          </a:xfrm>
        </p:spPr>
        <p:txBody>
          <a:bodyPr/>
          <a:lstStyle/>
          <a:p>
            <a:r>
              <a:rPr lang="en-US" dirty="0">
                <a:solidFill>
                  <a:schemeClr val="accent1"/>
                </a:solidFill>
              </a:rPr>
              <a:t>Conversational Model </a:t>
            </a:r>
            <a:br>
              <a:rPr lang="en-US" dirty="0">
                <a:solidFill>
                  <a:schemeClr val="accent1"/>
                </a:solidFill>
              </a:rPr>
            </a:br>
            <a:r>
              <a:rPr lang="en-US" sz="3200" dirty="0">
                <a:solidFill>
                  <a:schemeClr val="accent1"/>
                </a:solidFill>
              </a:rPr>
              <a:t>(LINE, FB Messenger)</a:t>
            </a:r>
          </a:p>
        </p:txBody>
      </p:sp>
      <p:sp>
        <p:nvSpPr>
          <p:cNvPr id="4" name="Slide Number Placeholder 3">
            <a:extLst>
              <a:ext uri="{FF2B5EF4-FFF2-40B4-BE49-F238E27FC236}">
                <a16:creationId xmlns:a16="http://schemas.microsoft.com/office/drawing/2014/main" id="{9F15561F-E653-D646-87CD-FAB054E1D710}"/>
              </a:ext>
            </a:extLst>
          </p:cNvPr>
          <p:cNvSpPr>
            <a:spLocks noGrp="1"/>
          </p:cNvSpPr>
          <p:nvPr>
            <p:ph type="sldNum" sz="quarter" idx="12"/>
          </p:nvPr>
        </p:nvSpPr>
        <p:spPr/>
        <p:txBody>
          <a:bodyPr/>
          <a:lstStyle/>
          <a:p>
            <a:pPr>
              <a:defRPr/>
            </a:pPr>
            <a:fld id="{E78C9E75-97FD-45D9-8ED3-955348887BB1}" type="slidenum">
              <a:rPr lang="zh-TW" altLang="en-US" smtClean="0"/>
              <a:pPr>
                <a:defRPr/>
              </a:pPr>
              <a:t>30</a:t>
            </a:fld>
            <a:endParaRPr lang="zh-TW" altLang="en-US"/>
          </a:p>
        </p:txBody>
      </p:sp>
      <p:pic>
        <p:nvPicPr>
          <p:cNvPr id="5" name="Picture 2">
            <a:extLst>
              <a:ext uri="{FF2B5EF4-FFF2-40B4-BE49-F238E27FC236}">
                <a16:creationId xmlns:a16="http://schemas.microsoft.com/office/drawing/2014/main" id="{2C78E919-03EE-1E4C-AF9B-D512CD80D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89" y="1268760"/>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DF174CE0-1F92-D84E-93BB-A534EB09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839" y="1272917"/>
            <a:ext cx="3554102" cy="52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9518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0D41-42E5-3945-8166-6A8D24E538D7}"/>
              </a:ext>
            </a:extLst>
          </p:cNvPr>
          <p:cNvSpPr>
            <a:spLocks noGrp="1"/>
          </p:cNvSpPr>
          <p:nvPr>
            <p:ph type="title"/>
          </p:nvPr>
        </p:nvSpPr>
        <p:spPr>
          <a:xfrm>
            <a:off x="457200" y="116631"/>
            <a:ext cx="8229600" cy="1807201"/>
          </a:xfrm>
        </p:spPr>
        <p:txBody>
          <a:bodyPr/>
          <a:lstStyle/>
          <a:p>
            <a:r>
              <a:rPr lang="en-US" dirty="0">
                <a:solidFill>
                  <a:schemeClr val="accent1"/>
                </a:solidFill>
              </a:rPr>
              <a:t>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Multichannel UI/UX </a:t>
            </a:r>
            <a:br>
              <a:rPr lang="en-US" dirty="0">
                <a:solidFill>
                  <a:schemeClr val="accent1"/>
                </a:solidFill>
              </a:rPr>
            </a:br>
            <a:r>
              <a:rPr lang="en-US" dirty="0">
                <a:solidFill>
                  <a:schemeClr val="accent1"/>
                </a:solidFill>
              </a:rPr>
              <a:t>Robots</a:t>
            </a:r>
          </a:p>
        </p:txBody>
      </p:sp>
      <p:sp>
        <p:nvSpPr>
          <p:cNvPr id="4" name="Slide Number Placeholder 3">
            <a:extLst>
              <a:ext uri="{FF2B5EF4-FFF2-40B4-BE49-F238E27FC236}">
                <a16:creationId xmlns:a16="http://schemas.microsoft.com/office/drawing/2014/main" id="{D663888E-EF82-AE4C-BD57-467F1C95C27E}"/>
              </a:ext>
            </a:extLst>
          </p:cNvPr>
          <p:cNvSpPr>
            <a:spLocks noGrp="1"/>
          </p:cNvSpPr>
          <p:nvPr>
            <p:ph type="sldNum" sz="quarter" idx="12"/>
          </p:nvPr>
        </p:nvSpPr>
        <p:spPr/>
        <p:txBody>
          <a:bodyPr/>
          <a:lstStyle/>
          <a:p>
            <a:pPr>
              <a:defRPr/>
            </a:pPr>
            <a:fld id="{E78C9E75-97FD-45D9-8ED3-955348887BB1}" type="slidenum">
              <a:rPr lang="zh-TW" altLang="en-US" smtClean="0"/>
              <a:pPr>
                <a:defRPr/>
              </a:pPr>
              <a:t>31</a:t>
            </a:fld>
            <a:endParaRPr lang="zh-TW" altLang="en-US"/>
          </a:p>
        </p:txBody>
      </p:sp>
      <p:pic>
        <p:nvPicPr>
          <p:cNvPr id="5" name="Picture 4" descr="C:\Users\myday\Downloads\TKU-logo-12cm.jpg">
            <a:extLst>
              <a:ext uri="{FF2B5EF4-FFF2-40B4-BE49-F238E27FC236}">
                <a16:creationId xmlns:a16="http://schemas.microsoft.com/office/drawing/2014/main" id="{A4A4A9E7-49D0-4544-9667-B0BC1D097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0"/>
            <a:ext cx="8064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陳元致\Downloads\messageImage_1527601070920.jpg">
            <a:extLst>
              <a:ext uri="{FF2B5EF4-FFF2-40B4-BE49-F238E27FC236}">
                <a16:creationId xmlns:a16="http://schemas.microsoft.com/office/drawing/2014/main" id="{4756A56C-6151-9A41-9465-572AACE8C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572" y="985645"/>
            <a:ext cx="1067966" cy="1048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EC03DFE-5E84-294D-B941-1E7444327D9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2782448"/>
            <a:ext cx="3528392"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F90605CA-3C76-9445-B100-B4D13D4A2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782840"/>
            <a:ext cx="3114678" cy="35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字方塊 7">
            <a:extLst>
              <a:ext uri="{FF2B5EF4-FFF2-40B4-BE49-F238E27FC236}">
                <a16:creationId xmlns:a16="http://schemas.microsoft.com/office/drawing/2014/main" id="{75D2326C-565F-CF4B-B01F-987BA687033C}"/>
              </a:ext>
            </a:extLst>
          </p:cNvPr>
          <p:cNvSpPr txBox="1"/>
          <p:nvPr/>
        </p:nvSpPr>
        <p:spPr>
          <a:xfrm>
            <a:off x="827584" y="2132856"/>
            <a:ext cx="3024336" cy="523220"/>
          </a:xfrm>
          <a:prstGeom prst="rect">
            <a:avLst/>
          </a:prstGeom>
          <a:noFill/>
        </p:spPr>
        <p:txBody>
          <a:bodyPr wrap="square" rtlCol="0">
            <a:spAutoFit/>
          </a:bodyPr>
          <a:lstStyle/>
          <a:p>
            <a:pPr algn="ctr"/>
            <a:r>
              <a:rPr lang="en-US" altLang="zh-TW" sz="2800" b="1" dirty="0">
                <a:solidFill>
                  <a:srgbClr val="C00000"/>
                </a:solidFill>
              </a:rPr>
              <a:t>ALPHA 2</a:t>
            </a:r>
            <a:endParaRPr lang="zh-TW" altLang="en-US" sz="2800" b="1" dirty="0">
              <a:solidFill>
                <a:srgbClr val="C00000"/>
              </a:solidFill>
            </a:endParaRPr>
          </a:p>
        </p:txBody>
      </p:sp>
      <p:sp>
        <p:nvSpPr>
          <p:cNvPr id="10" name="文字方塊 11">
            <a:extLst>
              <a:ext uri="{FF2B5EF4-FFF2-40B4-BE49-F238E27FC236}">
                <a16:creationId xmlns:a16="http://schemas.microsoft.com/office/drawing/2014/main" id="{A89C40F3-88B5-D645-BBB0-3B841A720458}"/>
              </a:ext>
            </a:extLst>
          </p:cNvPr>
          <p:cNvSpPr txBox="1"/>
          <p:nvPr/>
        </p:nvSpPr>
        <p:spPr>
          <a:xfrm>
            <a:off x="4919886" y="2132856"/>
            <a:ext cx="3024336" cy="523220"/>
          </a:xfrm>
          <a:prstGeom prst="rect">
            <a:avLst/>
          </a:prstGeom>
          <a:noFill/>
        </p:spPr>
        <p:txBody>
          <a:bodyPr wrap="square" rtlCol="0">
            <a:spAutoFit/>
          </a:bodyPr>
          <a:lstStyle/>
          <a:p>
            <a:pPr algn="ctr"/>
            <a:r>
              <a:rPr lang="en-US" altLang="zh-TW" sz="2800" b="1" dirty="0">
                <a:solidFill>
                  <a:srgbClr val="C00000"/>
                </a:solidFill>
              </a:rPr>
              <a:t>ZENBO</a:t>
            </a:r>
            <a:endParaRPr lang="zh-TW" altLang="en-US" sz="2800" b="1" dirty="0">
              <a:solidFill>
                <a:srgbClr val="C00000"/>
              </a:solidFill>
            </a:endParaRPr>
          </a:p>
        </p:txBody>
      </p:sp>
    </p:spTree>
    <p:extLst>
      <p:ext uri="{BB962C8B-B14F-4D97-AF65-F5344CB8AC3E}">
        <p14:creationId xmlns:p14="http://schemas.microsoft.com/office/powerpoint/2010/main" val="4195656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2000" dirty="0">
                <a:solidFill>
                  <a:srgbClr val="C00000"/>
                </a:solidFill>
              </a:rPr>
              <a:t>AI 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32</a:t>
            </a:fld>
            <a:endParaRPr lang="zh-TW" altLang="en-US"/>
          </a:p>
        </p:txBody>
      </p:sp>
    </p:spTree>
    <p:extLst>
      <p:ext uri="{BB962C8B-B14F-4D97-AF65-F5344CB8AC3E}">
        <p14:creationId xmlns:p14="http://schemas.microsoft.com/office/powerpoint/2010/main" val="285309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7F8FA-72E0-074B-B106-D20F95E48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08720"/>
            <a:ext cx="8964487" cy="5727103"/>
          </a:xfrm>
          <a:prstGeom prst="rect">
            <a:avLst/>
          </a:prstGeom>
        </p:spPr>
      </p:pic>
      <p:sp>
        <p:nvSpPr>
          <p:cNvPr id="2" name="Title 1">
            <a:extLst>
              <a:ext uri="{FF2B5EF4-FFF2-40B4-BE49-F238E27FC236}">
                <a16:creationId xmlns:a16="http://schemas.microsoft.com/office/drawing/2014/main" id="{762B718C-A23A-B345-A5ED-41ECDC88BF20}"/>
              </a:ext>
            </a:extLst>
          </p:cNvPr>
          <p:cNvSpPr>
            <a:spLocks noGrp="1"/>
          </p:cNvSpPr>
          <p:nvPr>
            <p:ph type="title"/>
          </p:nvPr>
        </p:nvSpPr>
        <p:spPr>
          <a:xfrm>
            <a:off x="457200" y="0"/>
            <a:ext cx="8229600" cy="944126"/>
          </a:xfrm>
        </p:spPr>
        <p:txBody>
          <a:bodyPr/>
          <a:lstStyle/>
          <a:p>
            <a:r>
              <a:rPr lang="en-US" sz="5400" dirty="0">
                <a:solidFill>
                  <a:schemeClr val="accent1"/>
                </a:solidFill>
              </a:rPr>
              <a:t>Dialogue Subtasks</a:t>
            </a:r>
          </a:p>
        </p:txBody>
      </p:sp>
      <p:sp>
        <p:nvSpPr>
          <p:cNvPr id="4" name="Slide Number Placeholder 3">
            <a:extLst>
              <a:ext uri="{FF2B5EF4-FFF2-40B4-BE49-F238E27FC236}">
                <a16:creationId xmlns:a16="http://schemas.microsoft.com/office/drawing/2014/main" id="{CC6212C0-E7D3-B542-A182-431354C319BE}"/>
              </a:ext>
            </a:extLst>
          </p:cNvPr>
          <p:cNvSpPr>
            <a:spLocks noGrp="1"/>
          </p:cNvSpPr>
          <p:nvPr>
            <p:ph type="sldNum" sz="quarter" idx="12"/>
          </p:nvPr>
        </p:nvSpPr>
        <p:spPr/>
        <p:txBody>
          <a:bodyPr/>
          <a:lstStyle/>
          <a:p>
            <a:pPr>
              <a:defRPr/>
            </a:pPr>
            <a:fld id="{E78C9E75-97FD-45D9-8ED3-955348887BB1}" type="slidenum">
              <a:rPr lang="zh-TW" altLang="en-US" smtClean="0"/>
              <a:pPr>
                <a:defRPr/>
              </a:pPr>
              <a:t>33</a:t>
            </a:fld>
            <a:endParaRPr lang="zh-TW" altLang="en-US"/>
          </a:p>
        </p:txBody>
      </p:sp>
      <p:sp>
        <p:nvSpPr>
          <p:cNvPr id="7" name="Rounded Rectangle 6">
            <a:extLst>
              <a:ext uri="{FF2B5EF4-FFF2-40B4-BE49-F238E27FC236}">
                <a16:creationId xmlns:a16="http://schemas.microsoft.com/office/drawing/2014/main" id="{CC8AFDB5-2F8B-124D-BE3E-2D8B4FC8B615}"/>
              </a:ext>
            </a:extLst>
          </p:cNvPr>
          <p:cNvSpPr/>
          <p:nvPr/>
        </p:nvSpPr>
        <p:spPr>
          <a:xfrm>
            <a:off x="251520" y="1817553"/>
            <a:ext cx="1584176" cy="1157626"/>
          </a:xfrm>
          <a:prstGeom prst="roundRect">
            <a:avLst>
              <a:gd name="adj" fmla="val 8399"/>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Dialogue Generation</a:t>
            </a:r>
          </a:p>
        </p:txBody>
      </p:sp>
      <p:sp>
        <p:nvSpPr>
          <p:cNvPr id="9" name="Rounded Rectangle 8">
            <a:extLst>
              <a:ext uri="{FF2B5EF4-FFF2-40B4-BE49-F238E27FC236}">
                <a16:creationId xmlns:a16="http://schemas.microsoft.com/office/drawing/2014/main" id="{BADF50FA-9E1A-D743-8D56-22E89116C846}"/>
              </a:ext>
            </a:extLst>
          </p:cNvPr>
          <p:cNvSpPr/>
          <p:nvPr/>
        </p:nvSpPr>
        <p:spPr>
          <a:xfrm>
            <a:off x="5652120" y="1817553"/>
            <a:ext cx="1584176" cy="1157626"/>
          </a:xfrm>
          <a:prstGeom prst="roundRect">
            <a:avLst>
              <a:gd name="adj" fmla="val 8399"/>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C00000"/>
                </a:solidFill>
              </a:rPr>
              <a:t>Task-Oriented </a:t>
            </a:r>
            <a:r>
              <a:rPr lang="en-US" sz="2000" b="1" dirty="0">
                <a:solidFill>
                  <a:srgbClr val="C00000"/>
                </a:solidFill>
              </a:rPr>
              <a:t>Dialogue Systems</a:t>
            </a:r>
          </a:p>
        </p:txBody>
      </p:sp>
      <p:sp>
        <p:nvSpPr>
          <p:cNvPr id="11" name="Rectangle 10">
            <a:extLst>
              <a:ext uri="{FF2B5EF4-FFF2-40B4-BE49-F238E27FC236}">
                <a16:creationId xmlns:a16="http://schemas.microsoft.com/office/drawing/2014/main" id="{956722DA-5BC5-2D4F-8428-6C942DF73938}"/>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https://paperswithcode.com/area/natural-language-processing/dialogue</a:t>
            </a:r>
            <a:endParaRPr lang="en-US" sz="1000" dirty="0"/>
          </a:p>
        </p:txBody>
      </p:sp>
      <p:sp>
        <p:nvSpPr>
          <p:cNvPr id="12" name="Rounded Rectangle 11">
            <a:extLst>
              <a:ext uri="{FF2B5EF4-FFF2-40B4-BE49-F238E27FC236}">
                <a16:creationId xmlns:a16="http://schemas.microsoft.com/office/drawing/2014/main" id="{B23E72C8-C4FF-C343-B281-F4D8A30E6BA8}"/>
              </a:ext>
            </a:extLst>
          </p:cNvPr>
          <p:cNvSpPr/>
          <p:nvPr/>
        </p:nvSpPr>
        <p:spPr>
          <a:xfrm>
            <a:off x="3869667" y="4293096"/>
            <a:ext cx="1584176" cy="1157626"/>
          </a:xfrm>
          <a:prstGeom prst="roundRect">
            <a:avLst>
              <a:gd name="adj" fmla="val 8399"/>
            </a:avLst>
          </a:prstGeom>
          <a:solidFill>
            <a:schemeClr val="accent2">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Short-Text Conversation</a:t>
            </a:r>
          </a:p>
        </p:txBody>
      </p:sp>
    </p:spTree>
    <p:extLst>
      <p:ext uri="{BB962C8B-B14F-4D97-AF65-F5344CB8AC3E}">
        <p14:creationId xmlns:p14="http://schemas.microsoft.com/office/powerpoint/2010/main" val="2119124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88640"/>
            <a:ext cx="8435280" cy="6245225"/>
          </a:xfrm>
        </p:spPr>
        <p:txBody>
          <a:bodyPr/>
          <a:lstStyle/>
          <a:p>
            <a:r>
              <a:rPr lang="en-US" altLang="zh-TW" sz="13000" dirty="0">
                <a:solidFill>
                  <a:srgbClr val="FF0000"/>
                </a:solidFill>
              </a:rPr>
              <a:t>Chatbot</a:t>
            </a:r>
            <a:br>
              <a:rPr lang="en-US" altLang="zh-TW" sz="9600" dirty="0">
                <a:solidFill>
                  <a:srgbClr val="FF0000"/>
                </a:solidFill>
              </a:rPr>
            </a:br>
            <a:r>
              <a:rPr lang="en-US" altLang="zh-TW" sz="8800" dirty="0">
                <a:solidFill>
                  <a:srgbClr val="FF0000"/>
                </a:solidFill>
              </a:rPr>
              <a:t>Dialogue System</a:t>
            </a:r>
            <a:br>
              <a:rPr lang="en-US" altLang="zh-TW" sz="8800" dirty="0">
                <a:solidFill>
                  <a:srgbClr val="FF0000"/>
                </a:solidFill>
              </a:rPr>
            </a:br>
            <a:r>
              <a:rPr lang="en-US" altLang="zh-TW" sz="8800" dirty="0">
                <a:solidFill>
                  <a:srgbClr val="FF0000"/>
                </a:solidFill>
              </a:rPr>
              <a:t>Intelligent Agent</a:t>
            </a:r>
            <a:endParaRPr lang="zh-TW" altLang="en-US" sz="8800" dirty="0">
              <a:solidFill>
                <a:srgbClr val="FF0000"/>
              </a:solidFill>
            </a:endParaRPr>
          </a:p>
        </p:txBody>
      </p:sp>
      <p:sp>
        <p:nvSpPr>
          <p:cNvPr id="4" name="投影片編號版面配置區 3"/>
          <p:cNvSpPr>
            <a:spLocks noGrp="1"/>
          </p:cNvSpPr>
          <p:nvPr>
            <p:ph type="sldNum" sz="quarter" idx="12"/>
          </p:nvPr>
        </p:nvSpPr>
        <p:spPr/>
        <p:txBody>
          <a:bodyPr/>
          <a:lstStyle/>
          <a:p>
            <a:pPr>
              <a:defRPr/>
            </a:pPr>
            <a:fld id="{9B8809F5-A27F-4139-8A34-0456750D047B}" type="slidenum">
              <a:rPr lang="zh-TW" altLang="en-US" smtClean="0"/>
              <a:pPr>
                <a:defRPr/>
              </a:pPr>
              <a:t>34</a:t>
            </a:fld>
            <a:endParaRPr lang="zh-TW" altLang="en-US"/>
          </a:p>
        </p:txBody>
      </p:sp>
    </p:spTree>
    <p:extLst>
      <p:ext uri="{BB962C8B-B14F-4D97-AF65-F5344CB8AC3E}">
        <p14:creationId xmlns:p14="http://schemas.microsoft.com/office/powerpoint/2010/main" val="407038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76"/>
            <a:ext cx="8229600" cy="1143000"/>
          </a:xfrm>
        </p:spPr>
        <p:txBody>
          <a:bodyPr/>
          <a:lstStyle/>
          <a:p>
            <a:r>
              <a:rPr lang="en-US" sz="9600">
                <a:solidFill>
                  <a:schemeClr val="accent1"/>
                </a:solidFill>
              </a:rPr>
              <a:t>Chatbot</a:t>
            </a:r>
            <a:endParaRPr lang="en-US" sz="96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35</a:t>
            </a:fld>
            <a:endParaRPr lang="zh-TW" altLang="en-US"/>
          </a:p>
        </p:txBody>
      </p:sp>
      <p:pic>
        <p:nvPicPr>
          <p:cNvPr id="5" name="Picture 4"/>
          <p:cNvPicPr>
            <a:picLocks noChangeAspect="1"/>
          </p:cNvPicPr>
          <p:nvPr/>
        </p:nvPicPr>
        <p:blipFill>
          <a:blip r:embed="rId2"/>
          <a:stretch>
            <a:fillRect/>
          </a:stretch>
        </p:blipFill>
        <p:spPr>
          <a:xfrm>
            <a:off x="0" y="1340768"/>
            <a:ext cx="9144000" cy="5113020"/>
          </a:xfrm>
          <a:prstGeom prst="rect">
            <a:avLst/>
          </a:prstGeom>
        </p:spPr>
      </p:pic>
      <p:sp>
        <p:nvSpPr>
          <p:cNvPr id="6" name="Rectangle 5"/>
          <p:cNvSpPr/>
          <p:nvPr/>
        </p:nvSpPr>
        <p:spPr>
          <a:xfrm>
            <a:off x="1835696" y="6597352"/>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www.mdsdecoded.com</a:t>
            </a:r>
            <a:r>
              <a:rPr lang="en-US" sz="1000" dirty="0">
                <a:solidFill>
                  <a:schemeClr val="bg1">
                    <a:lumMod val="75000"/>
                  </a:schemeClr>
                </a:solidFill>
              </a:rPr>
              <a:t>/blog/the-rise-of-</a:t>
            </a:r>
            <a:r>
              <a:rPr lang="en-US" sz="1000" dirty="0" err="1">
                <a:solidFill>
                  <a:schemeClr val="bg1">
                    <a:lumMod val="75000"/>
                  </a:schemeClr>
                </a:solidFill>
              </a:rPr>
              <a:t>chatbots</a:t>
            </a:r>
            <a:r>
              <a:rPr lang="en-US" sz="1000" dirty="0">
                <a:solidFill>
                  <a:schemeClr val="bg1">
                    <a:lumMod val="75000"/>
                  </a:schemeClr>
                </a:solidFill>
              </a:rPr>
              <a:t>/</a:t>
            </a:r>
          </a:p>
        </p:txBody>
      </p:sp>
    </p:spTree>
    <p:extLst>
      <p:ext uri="{BB962C8B-B14F-4D97-AF65-F5344CB8AC3E}">
        <p14:creationId xmlns:p14="http://schemas.microsoft.com/office/powerpoint/2010/main" val="3934292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chemeClr val="accent1"/>
                </a:solidFill>
              </a:rPr>
              <a:t>Dialogue System</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36</a:t>
            </a:fld>
            <a:endParaRPr lang="zh-TW" altLang="en-US"/>
          </a:p>
        </p:txBody>
      </p:sp>
      <p:pic>
        <p:nvPicPr>
          <p:cNvPr id="5" name="Picture 4"/>
          <p:cNvPicPr>
            <a:picLocks noChangeAspect="1"/>
          </p:cNvPicPr>
          <p:nvPr/>
        </p:nvPicPr>
        <p:blipFill>
          <a:blip r:embed="rId2"/>
          <a:stretch>
            <a:fillRect/>
          </a:stretch>
        </p:blipFill>
        <p:spPr>
          <a:xfrm>
            <a:off x="179512" y="1889084"/>
            <a:ext cx="8763322" cy="4030389"/>
          </a:xfrm>
          <a:prstGeom prst="rect">
            <a:avLst/>
          </a:prstGeom>
        </p:spPr>
      </p:pic>
      <p:sp>
        <p:nvSpPr>
          <p:cNvPr id="6" name="Rectangle 5"/>
          <p:cNvSpPr/>
          <p:nvPr/>
        </p:nvSpPr>
        <p:spPr>
          <a:xfrm>
            <a:off x="179512" y="6457890"/>
            <a:ext cx="8507288" cy="400110"/>
          </a:xfrm>
          <a:prstGeom prst="rect">
            <a:avLst/>
          </a:prstGeom>
        </p:spPr>
        <p:txBody>
          <a:bodyPr wrap="square">
            <a:spAutoFit/>
          </a:bodyPr>
          <a:lstStyle/>
          <a:p>
            <a:r>
              <a:rPr lang="en-US" sz="1000">
                <a:solidFill>
                  <a:schemeClr val="bg1">
                    <a:lumMod val="75000"/>
                  </a:schemeClr>
                </a:solidFill>
              </a:rPr>
              <a:t>Source: </a:t>
            </a:r>
            <a:r>
              <a:rPr lang="en-US" sz="1000" dirty="0" err="1">
                <a:solidFill>
                  <a:schemeClr val="bg1">
                    <a:lumMod val="75000"/>
                  </a:schemeClr>
                </a:solidFill>
              </a:rPr>
              <a:t>Serban</a:t>
            </a:r>
            <a:r>
              <a:rPr lang="en-US" sz="1000" dirty="0">
                <a:solidFill>
                  <a:schemeClr val="bg1">
                    <a:lumMod val="75000"/>
                  </a:schemeClr>
                </a:solidFill>
              </a:rPr>
              <a:t>, I. V., Lowe, R., </a:t>
            </a:r>
            <a:r>
              <a:rPr lang="en-US" sz="1000" dirty="0" err="1">
                <a:solidFill>
                  <a:schemeClr val="bg1">
                    <a:lumMod val="75000"/>
                  </a:schemeClr>
                </a:solidFill>
              </a:rPr>
              <a:t>Charlin</a:t>
            </a:r>
            <a:r>
              <a:rPr lang="en-US" sz="1000" dirty="0">
                <a:solidFill>
                  <a:schemeClr val="bg1">
                    <a:lumMod val="75000"/>
                  </a:schemeClr>
                </a:solidFill>
              </a:rPr>
              <a:t>, L., &amp; </a:t>
            </a:r>
            <a:r>
              <a:rPr lang="en-US" sz="1000" dirty="0" err="1">
                <a:solidFill>
                  <a:schemeClr val="bg1">
                    <a:lumMod val="75000"/>
                  </a:schemeClr>
                </a:solidFill>
              </a:rPr>
              <a:t>Pineau</a:t>
            </a:r>
            <a:r>
              <a:rPr lang="en-US" sz="1000" dirty="0">
                <a:solidFill>
                  <a:schemeClr val="bg1">
                    <a:lumMod val="75000"/>
                  </a:schemeClr>
                </a:solidFill>
              </a:rPr>
              <a:t>, J. (2015). A survey of available corpora for building data-driven dialogue systems. </a:t>
            </a:r>
            <a:r>
              <a:rPr lang="en-US" sz="1000" i="1" dirty="0" err="1">
                <a:solidFill>
                  <a:schemeClr val="bg1">
                    <a:lumMod val="75000"/>
                  </a:schemeClr>
                </a:solidFill>
              </a:rPr>
              <a:t>arXiv</a:t>
            </a:r>
            <a:r>
              <a:rPr lang="en-US" sz="1000" i="1" dirty="0">
                <a:solidFill>
                  <a:schemeClr val="bg1">
                    <a:lumMod val="75000"/>
                  </a:schemeClr>
                </a:solidFill>
              </a:rPr>
              <a:t> preprint arXiv:1512.05742</a:t>
            </a:r>
            <a:r>
              <a:rPr lang="en-US" sz="1000" dirty="0">
                <a:solidFill>
                  <a:schemeClr val="bg1">
                    <a:lumMod val="75000"/>
                  </a:schemeClr>
                </a:solidFill>
              </a:rPr>
              <a:t>.</a:t>
            </a:r>
          </a:p>
        </p:txBody>
      </p:sp>
    </p:spTree>
    <p:extLst>
      <p:ext uri="{BB962C8B-B14F-4D97-AF65-F5344CB8AC3E}">
        <p14:creationId xmlns:p14="http://schemas.microsoft.com/office/powerpoint/2010/main" val="3852278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B40C-58F5-5043-9E97-865C01AE4427}"/>
              </a:ext>
            </a:extLst>
          </p:cNvPr>
          <p:cNvSpPr>
            <a:spLocks noGrp="1"/>
          </p:cNvSpPr>
          <p:nvPr>
            <p:ph type="title"/>
          </p:nvPr>
        </p:nvSpPr>
        <p:spPr>
          <a:xfrm>
            <a:off x="457200" y="116632"/>
            <a:ext cx="8229600" cy="1490265"/>
          </a:xfrm>
        </p:spPr>
        <p:txBody>
          <a:bodyPr/>
          <a:lstStyle/>
          <a:p>
            <a:r>
              <a:rPr lang="en-US" sz="5400" dirty="0">
                <a:solidFill>
                  <a:schemeClr val="accent1"/>
                </a:solidFill>
              </a:rPr>
              <a:t>Overall Architecture of </a:t>
            </a:r>
            <a:br>
              <a:rPr lang="en-US" sz="5400" dirty="0">
                <a:solidFill>
                  <a:schemeClr val="accent1"/>
                </a:solidFill>
              </a:rPr>
            </a:br>
            <a:r>
              <a:rPr lang="en-US" sz="5400" dirty="0">
                <a:solidFill>
                  <a:schemeClr val="accent1"/>
                </a:solidFill>
              </a:rPr>
              <a:t>Intelligent Chatbot</a:t>
            </a:r>
          </a:p>
        </p:txBody>
      </p:sp>
      <p:sp>
        <p:nvSpPr>
          <p:cNvPr id="4" name="Slide Number Placeholder 3">
            <a:extLst>
              <a:ext uri="{FF2B5EF4-FFF2-40B4-BE49-F238E27FC236}">
                <a16:creationId xmlns:a16="http://schemas.microsoft.com/office/drawing/2014/main" id="{89DF0614-4769-D64B-AD04-988BE64F8C3E}"/>
              </a:ext>
            </a:extLst>
          </p:cNvPr>
          <p:cNvSpPr>
            <a:spLocks noGrp="1"/>
          </p:cNvSpPr>
          <p:nvPr>
            <p:ph type="sldNum" sz="quarter" idx="12"/>
          </p:nvPr>
        </p:nvSpPr>
        <p:spPr/>
        <p:txBody>
          <a:bodyPr/>
          <a:lstStyle/>
          <a:p>
            <a:pPr>
              <a:defRPr/>
            </a:pPr>
            <a:fld id="{E78C9E75-97FD-45D9-8ED3-955348887BB1}" type="slidenum">
              <a:rPr lang="zh-TW" altLang="en-US" smtClean="0"/>
              <a:pPr>
                <a:defRPr/>
              </a:pPr>
              <a:t>37</a:t>
            </a:fld>
            <a:endParaRPr lang="zh-TW" altLang="en-US"/>
          </a:p>
        </p:txBody>
      </p:sp>
      <p:pic>
        <p:nvPicPr>
          <p:cNvPr id="7" name="Picture 6">
            <a:extLst>
              <a:ext uri="{FF2B5EF4-FFF2-40B4-BE49-F238E27FC236}">
                <a16:creationId xmlns:a16="http://schemas.microsoft.com/office/drawing/2014/main" id="{8C7280C6-64A8-2B41-ABDD-F72EC7B2C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628800"/>
            <a:ext cx="8683191" cy="4752528"/>
          </a:xfrm>
          <a:prstGeom prst="rect">
            <a:avLst/>
          </a:prstGeom>
        </p:spPr>
      </p:pic>
      <p:sp>
        <p:nvSpPr>
          <p:cNvPr id="8" name="Rectangle 7">
            <a:extLst>
              <a:ext uri="{FF2B5EF4-FFF2-40B4-BE49-F238E27FC236}">
                <a16:creationId xmlns:a16="http://schemas.microsoft.com/office/drawing/2014/main" id="{5DA962BD-E1AD-5F46-8452-F862279B1FCC}"/>
              </a:ext>
            </a:extLst>
          </p:cNvPr>
          <p:cNvSpPr/>
          <p:nvPr/>
        </p:nvSpPr>
        <p:spPr>
          <a:xfrm>
            <a:off x="673224" y="6546830"/>
            <a:ext cx="8003232" cy="338554"/>
          </a:xfrm>
          <a:prstGeom prst="rect">
            <a:avLst/>
          </a:prstGeom>
        </p:spPr>
        <p:txBody>
          <a:bodyPr wrap="square">
            <a:spAutoFit/>
          </a:bodyPr>
          <a:lstStyle/>
          <a:p>
            <a:pPr algn="ctr"/>
            <a:r>
              <a:rPr lang="en-US" sz="800" dirty="0">
                <a:solidFill>
                  <a:schemeClr val="bg1">
                    <a:lumMod val="75000"/>
                  </a:schemeClr>
                </a:solidFill>
              </a:rPr>
              <a:t>Source: Borah, </a:t>
            </a:r>
            <a:r>
              <a:rPr lang="en-US" sz="800" dirty="0" err="1">
                <a:solidFill>
                  <a:schemeClr val="bg1">
                    <a:lumMod val="75000"/>
                  </a:schemeClr>
                </a:solidFill>
              </a:rPr>
              <a:t>Bhriguraj</a:t>
            </a:r>
            <a:r>
              <a:rPr lang="en-US" sz="800" dirty="0">
                <a:solidFill>
                  <a:schemeClr val="bg1">
                    <a:lumMod val="75000"/>
                  </a:schemeClr>
                </a:solidFill>
              </a:rPr>
              <a:t>, </a:t>
            </a:r>
            <a:r>
              <a:rPr lang="en-US" sz="800" dirty="0" err="1">
                <a:solidFill>
                  <a:schemeClr val="bg1">
                    <a:lumMod val="75000"/>
                  </a:schemeClr>
                </a:solidFill>
              </a:rPr>
              <a:t>Dhrubajyoti</a:t>
            </a:r>
            <a:r>
              <a:rPr lang="en-US" sz="800" dirty="0">
                <a:solidFill>
                  <a:schemeClr val="bg1">
                    <a:lumMod val="75000"/>
                  </a:schemeClr>
                </a:solidFill>
              </a:rPr>
              <a:t> Pathak, </a:t>
            </a:r>
            <a:r>
              <a:rPr lang="en-US" sz="800" dirty="0" err="1">
                <a:solidFill>
                  <a:schemeClr val="bg1">
                    <a:lumMod val="75000"/>
                  </a:schemeClr>
                </a:solidFill>
              </a:rPr>
              <a:t>Priyankoo</a:t>
            </a:r>
            <a:r>
              <a:rPr lang="en-US" sz="800" dirty="0">
                <a:solidFill>
                  <a:schemeClr val="bg1">
                    <a:lumMod val="75000"/>
                  </a:schemeClr>
                </a:solidFill>
              </a:rPr>
              <a:t> </a:t>
            </a:r>
            <a:r>
              <a:rPr lang="en-US" sz="800" dirty="0" err="1">
                <a:solidFill>
                  <a:schemeClr val="bg1">
                    <a:lumMod val="75000"/>
                  </a:schemeClr>
                </a:solidFill>
              </a:rPr>
              <a:t>Sarmah</a:t>
            </a:r>
            <a:r>
              <a:rPr lang="en-US" sz="800" dirty="0">
                <a:solidFill>
                  <a:schemeClr val="bg1">
                    <a:lumMod val="75000"/>
                  </a:schemeClr>
                </a:solidFill>
              </a:rPr>
              <a:t>, </a:t>
            </a:r>
            <a:r>
              <a:rPr lang="en-US" sz="800" dirty="0" err="1">
                <a:solidFill>
                  <a:schemeClr val="bg1">
                    <a:lumMod val="75000"/>
                  </a:schemeClr>
                </a:solidFill>
              </a:rPr>
              <a:t>Bidisha</a:t>
            </a:r>
            <a:r>
              <a:rPr lang="en-US" sz="800" dirty="0">
                <a:solidFill>
                  <a:schemeClr val="bg1">
                    <a:lumMod val="75000"/>
                  </a:schemeClr>
                </a:solidFill>
              </a:rPr>
              <a:t> </a:t>
            </a:r>
            <a:r>
              <a:rPr lang="en-US" sz="800" dirty="0" err="1">
                <a:solidFill>
                  <a:schemeClr val="bg1">
                    <a:lumMod val="75000"/>
                  </a:schemeClr>
                </a:solidFill>
              </a:rPr>
              <a:t>Som</a:t>
            </a:r>
            <a:r>
              <a:rPr lang="en-US" sz="800" dirty="0">
                <a:solidFill>
                  <a:schemeClr val="bg1">
                    <a:lumMod val="75000"/>
                  </a:schemeClr>
                </a:solidFill>
              </a:rPr>
              <a:t>, and Sukumar Nandi. "Survey of </a:t>
            </a:r>
            <a:r>
              <a:rPr lang="en-US" sz="800" dirty="0" err="1">
                <a:solidFill>
                  <a:schemeClr val="bg1">
                    <a:lumMod val="75000"/>
                  </a:schemeClr>
                </a:solidFill>
              </a:rPr>
              <a:t>Textbased</a:t>
            </a:r>
            <a:r>
              <a:rPr lang="en-US" sz="800" dirty="0">
                <a:solidFill>
                  <a:schemeClr val="bg1">
                    <a:lumMod val="75000"/>
                  </a:schemeClr>
                </a:solidFill>
              </a:rPr>
              <a:t> Chatbot in Perspective of Recent Technologies." In International Conference on Computational Intelligence, Communications, and Business Analytics, pp. 84-96. Springer, Singapore, 2018.</a:t>
            </a:r>
          </a:p>
        </p:txBody>
      </p:sp>
    </p:spTree>
    <p:extLst>
      <p:ext uri="{BB962C8B-B14F-4D97-AF65-F5344CB8AC3E}">
        <p14:creationId xmlns:p14="http://schemas.microsoft.com/office/powerpoint/2010/main" val="3542422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12000" dirty="0">
                <a:solidFill>
                  <a:schemeClr val="accent1"/>
                </a:solidFill>
              </a:rPr>
              <a:t>Can </a:t>
            </a:r>
            <a:br>
              <a:rPr lang="en-US" sz="12000" dirty="0">
                <a:solidFill>
                  <a:schemeClr val="accent1"/>
                </a:solidFill>
              </a:rPr>
            </a:br>
            <a:r>
              <a:rPr lang="en-US" sz="12000" dirty="0">
                <a:solidFill>
                  <a:schemeClr val="accent1"/>
                </a:solidFill>
              </a:rPr>
              <a:t>machines think?</a:t>
            </a:r>
            <a:br>
              <a:rPr lang="en-US" sz="12000" dirty="0">
                <a:solidFill>
                  <a:schemeClr val="accent1"/>
                </a:solidFill>
              </a:rPr>
            </a:br>
            <a:r>
              <a:rPr lang="en-US" sz="4800" dirty="0"/>
              <a:t>(Alan Turing ,1950)</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38</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880235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3230"/>
          </a:xfrm>
        </p:spPr>
        <p:txBody>
          <a:bodyPr/>
          <a:lstStyle/>
          <a:p>
            <a:r>
              <a:rPr lang="en-US" sz="9600" dirty="0" err="1">
                <a:solidFill>
                  <a:schemeClr val="accent1"/>
                </a:solidFill>
              </a:rPr>
              <a:t>Chatbot</a:t>
            </a:r>
            <a:br>
              <a:rPr lang="en-US" sz="7200" dirty="0">
                <a:solidFill>
                  <a:schemeClr val="accent1"/>
                </a:solidFill>
              </a:rPr>
            </a:br>
            <a:r>
              <a:rPr lang="en-US" sz="6000" dirty="0"/>
              <a:t>“online </a:t>
            </a:r>
            <a:r>
              <a:rPr lang="en-US" sz="6000" dirty="0">
                <a:solidFill>
                  <a:srgbClr val="7030A0"/>
                </a:solidFill>
              </a:rPr>
              <a:t>human-computer</a:t>
            </a:r>
            <a:r>
              <a:rPr lang="en-US" sz="6000" dirty="0"/>
              <a:t> </a:t>
            </a:r>
            <a:br>
              <a:rPr lang="en-US" sz="6000" dirty="0"/>
            </a:br>
            <a:r>
              <a:rPr lang="en-US" sz="6000" dirty="0">
                <a:solidFill>
                  <a:srgbClr val="FF0000"/>
                </a:solidFill>
              </a:rPr>
              <a:t>dialog system</a:t>
            </a:r>
            <a:r>
              <a:rPr lang="en-US" sz="6000" dirty="0"/>
              <a:t> </a:t>
            </a:r>
            <a:br>
              <a:rPr lang="en-US" sz="6000" dirty="0"/>
            </a:br>
            <a:r>
              <a:rPr lang="en-US" sz="6000" dirty="0"/>
              <a:t>with </a:t>
            </a:r>
            <a:br>
              <a:rPr lang="en-US" sz="6000" dirty="0"/>
            </a:br>
            <a:r>
              <a:rPr lang="en-US" sz="6000" dirty="0">
                <a:solidFill>
                  <a:schemeClr val="accent6">
                    <a:lumMod val="50000"/>
                  </a:schemeClr>
                </a:solidFill>
              </a:rPr>
              <a:t>natural language</a:t>
            </a:r>
            <a:r>
              <a:rPr lang="en-US" sz="6000" dirty="0"/>
              <a:t>.”</a:t>
            </a:r>
            <a:endParaRPr lang="en-US" sz="6000"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39</a:t>
            </a:fld>
            <a:endParaRPr lang="zh-TW" altLang="en-US"/>
          </a:p>
        </p:txBody>
      </p:sp>
      <p:sp>
        <p:nvSpPr>
          <p:cNvPr id="5" name="Rectangle 4"/>
          <p:cNvSpPr/>
          <p:nvPr/>
        </p:nvSpPr>
        <p:spPr>
          <a:xfrm>
            <a:off x="1736812" y="6381328"/>
            <a:ext cx="5670376" cy="461665"/>
          </a:xfrm>
          <a:prstGeom prst="rect">
            <a:avLst/>
          </a:prstGeom>
        </p:spPr>
        <p:txBody>
          <a:bodyPr wrap="square">
            <a:spAutoFit/>
          </a:bodyPr>
          <a:lstStyle/>
          <a:p>
            <a:pPr algn="ctr"/>
            <a:r>
              <a:rPr lang="en-US" sz="1200" dirty="0">
                <a:solidFill>
                  <a:schemeClr val="bg1">
                    <a:lumMod val="75000"/>
                  </a:schemeClr>
                </a:solidFill>
              </a:rPr>
              <a:t>Source: Cahn, Jack. "CHATBOT: Architecture, Design, &amp; Development." </a:t>
            </a:r>
            <a:br>
              <a:rPr lang="en-US" sz="1200" dirty="0">
                <a:solidFill>
                  <a:schemeClr val="bg1">
                    <a:lumMod val="75000"/>
                  </a:schemeClr>
                </a:solidFill>
              </a:rPr>
            </a:br>
            <a:r>
              <a:rPr lang="en-US" sz="1200" dirty="0">
                <a:solidFill>
                  <a:schemeClr val="bg1">
                    <a:lumMod val="75000"/>
                  </a:schemeClr>
                </a:solidFill>
              </a:rPr>
              <a:t>PhD diss., University of Pennsylvania, 2017.</a:t>
            </a:r>
          </a:p>
        </p:txBody>
      </p:sp>
    </p:spTree>
    <p:extLst>
      <p:ext uri="{BB962C8B-B14F-4D97-AF65-F5344CB8AC3E}">
        <p14:creationId xmlns:p14="http://schemas.microsoft.com/office/powerpoint/2010/main" val="42271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457200" y="274638"/>
            <a:ext cx="8229600" cy="6034087"/>
          </a:xfrm>
        </p:spPr>
        <p:txBody>
          <a:bodyPr/>
          <a:lstStyle/>
          <a:p>
            <a:r>
              <a:rPr lang="en-US" altLang="zh-TW" sz="7000" dirty="0">
                <a:solidFill>
                  <a:srgbClr val="C00000"/>
                </a:solidFill>
                <a:latin typeface="Calibri" charset="0"/>
                <a:ea typeface="標楷體" charset="-120"/>
              </a:rPr>
              <a:t>Question Answering and </a:t>
            </a:r>
            <a:br>
              <a:rPr lang="en-US" altLang="zh-TW" sz="7000" dirty="0">
                <a:solidFill>
                  <a:srgbClr val="C00000"/>
                </a:solidFill>
                <a:latin typeface="Calibri" charset="0"/>
                <a:ea typeface="標楷體" charset="-120"/>
              </a:rPr>
            </a:br>
            <a:r>
              <a:rPr lang="en-US" altLang="zh-TW" sz="7000" dirty="0">
                <a:solidFill>
                  <a:srgbClr val="C00000"/>
                </a:solidFill>
                <a:latin typeface="Calibri" charset="0"/>
                <a:ea typeface="標楷體" charset="-120"/>
              </a:rPr>
              <a:t>Dialogue Systems</a:t>
            </a:r>
            <a:endParaRPr lang="en-US" altLang="en-US" sz="7000" dirty="0">
              <a:solidFill>
                <a:srgbClr val="C00000"/>
              </a:solidFill>
              <a:latin typeface="Calibri" charset="0"/>
              <a:ea typeface="標楷體" charset="-120"/>
            </a:endParaRPr>
          </a:p>
        </p:txBody>
      </p:sp>
      <p:sp>
        <p:nvSpPr>
          <p:cNvPr id="15360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C08EAB8C-93D2-2144-9253-06580194A94E}" type="slidenum">
              <a:rPr kumimoji="0" lang="zh-TW" altLang="en-US" sz="1200">
                <a:solidFill>
                  <a:srgbClr val="898989"/>
                </a:solidFill>
                <a:latin typeface="Calibri" charset="0"/>
              </a:rPr>
              <a:pPr eaLnBrk="1" hangingPunct="1"/>
              <a:t>4</a:t>
            </a:fld>
            <a:endParaRPr kumimoji="0" lang="zh-TW" altLang="en-US" sz="1200">
              <a:solidFill>
                <a:srgbClr val="898989"/>
              </a:solidFill>
              <a:latin typeface="Calibri" charset="0"/>
            </a:endParaRPr>
          </a:p>
        </p:txBody>
      </p:sp>
    </p:spTree>
    <p:extLst>
      <p:ext uri="{BB962C8B-B14F-4D97-AF65-F5344CB8AC3E}">
        <p14:creationId xmlns:p14="http://schemas.microsoft.com/office/powerpoint/2010/main" val="2857934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34463"/>
          </a:xfrm>
        </p:spPr>
        <p:txBody>
          <a:bodyPr/>
          <a:lstStyle/>
          <a:p>
            <a:r>
              <a:rPr lang="en-US" dirty="0" err="1">
                <a:solidFill>
                  <a:schemeClr val="accent1"/>
                </a:solidFill>
              </a:rPr>
              <a:t>Chatbot</a:t>
            </a:r>
            <a:r>
              <a:rPr lang="en-US" dirty="0">
                <a:solidFill>
                  <a:schemeClr val="accent1"/>
                </a:solidFill>
              </a:rPr>
              <a:t> Conversation Framework</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40</a:t>
            </a:fld>
            <a:endParaRPr lang="zh-TW" altLang="en-US"/>
          </a:p>
        </p:txBody>
      </p:sp>
      <p:sp>
        <p:nvSpPr>
          <p:cNvPr id="5" name="Rectangle 4"/>
          <p:cNvSpPr/>
          <p:nvPr/>
        </p:nvSpPr>
        <p:spPr>
          <a:xfrm>
            <a:off x="479630" y="6606842"/>
            <a:ext cx="8363272" cy="276999"/>
          </a:xfrm>
          <a:prstGeom prst="rect">
            <a:avLst/>
          </a:prstGeom>
        </p:spPr>
        <p:txBody>
          <a:bodyPr wrap="square">
            <a:spAutoFit/>
          </a:bodyPr>
          <a:lstStyle/>
          <a:p>
            <a:pPr algn="ctr"/>
            <a:r>
              <a:rPr lang="en-US" sz="1200">
                <a:solidFill>
                  <a:schemeClr val="bg1">
                    <a:lumMod val="75000"/>
                  </a:schemeClr>
                </a:solidFill>
              </a:rPr>
              <a:t>Source: https</a:t>
            </a:r>
            <a:r>
              <a:rPr lang="en-US" sz="1200" dirty="0">
                <a:solidFill>
                  <a:schemeClr val="bg1">
                    <a:lumMod val="75000"/>
                  </a:schemeClr>
                </a:solidFill>
              </a:rPr>
              <a:t>://</a:t>
            </a:r>
            <a:r>
              <a:rPr lang="en-US" sz="1200" dirty="0" err="1">
                <a:solidFill>
                  <a:schemeClr val="bg1">
                    <a:lumMod val="75000"/>
                  </a:schemeClr>
                </a:solidFill>
              </a:rPr>
              <a:t>chatbotslife.com</a:t>
            </a:r>
            <a:r>
              <a:rPr lang="en-US" sz="1200" dirty="0">
                <a:solidFill>
                  <a:schemeClr val="bg1">
                    <a:lumMod val="75000"/>
                  </a:schemeClr>
                </a:solidFill>
              </a:rPr>
              <a:t>/ultimate-guide-to-leveraging-nlp-machine-learning-for-you-chatbot-531ff2dd870c</a:t>
            </a:r>
          </a:p>
        </p:txBody>
      </p:sp>
      <p:pic>
        <p:nvPicPr>
          <p:cNvPr id="6" name="Picture 5"/>
          <p:cNvPicPr>
            <a:picLocks noChangeAspect="1"/>
          </p:cNvPicPr>
          <p:nvPr/>
        </p:nvPicPr>
        <p:blipFill>
          <a:blip r:embed="rId2"/>
          <a:stretch>
            <a:fillRect/>
          </a:stretch>
        </p:blipFill>
        <p:spPr>
          <a:xfrm>
            <a:off x="1403648" y="905929"/>
            <a:ext cx="6099457" cy="5700913"/>
          </a:xfrm>
          <a:prstGeom prst="rect">
            <a:avLst/>
          </a:prstGeom>
        </p:spPr>
      </p:pic>
    </p:spTree>
    <p:extLst>
      <p:ext uri="{BB962C8B-B14F-4D97-AF65-F5344CB8AC3E}">
        <p14:creationId xmlns:p14="http://schemas.microsoft.com/office/powerpoint/2010/main" val="418680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01006"/>
          </a:xfrm>
        </p:spPr>
        <p:txBody>
          <a:bodyPr/>
          <a:lstStyle/>
          <a:p>
            <a:r>
              <a:rPr lang="en-US" dirty="0" err="1">
                <a:solidFill>
                  <a:schemeClr val="accent1"/>
                </a:solidFill>
              </a:rPr>
              <a:t>Chatbots</a:t>
            </a:r>
            <a:br>
              <a:rPr lang="en-US" dirty="0">
                <a:solidFill>
                  <a:schemeClr val="accent1"/>
                </a:solidFill>
              </a:rPr>
            </a:br>
            <a:r>
              <a:rPr lang="en-US" dirty="0">
                <a:solidFill>
                  <a:schemeClr val="accent1"/>
                </a:solidFill>
              </a:rPr>
              <a:t>Bot Maturity Model</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41</a:t>
            </a:fld>
            <a:endParaRPr lang="zh-TW" altLang="en-US"/>
          </a:p>
        </p:txBody>
      </p:sp>
      <p:pic>
        <p:nvPicPr>
          <p:cNvPr id="5" name="Picture 4"/>
          <p:cNvPicPr>
            <a:picLocks noChangeAspect="1"/>
          </p:cNvPicPr>
          <p:nvPr/>
        </p:nvPicPr>
        <p:blipFill>
          <a:blip r:embed="rId2"/>
          <a:stretch>
            <a:fillRect/>
          </a:stretch>
        </p:blipFill>
        <p:spPr>
          <a:xfrm>
            <a:off x="-34925" y="1786828"/>
            <a:ext cx="9144000" cy="4876800"/>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www.capgemini.com</a:t>
            </a:r>
            <a:r>
              <a:rPr lang="en-US" sz="1000" dirty="0">
                <a:solidFill>
                  <a:schemeClr val="bg1">
                    <a:lumMod val="75000"/>
                  </a:schemeClr>
                </a:solidFill>
              </a:rPr>
              <a:t>/2017/04/how-can-</a:t>
            </a:r>
            <a:r>
              <a:rPr lang="en-US" sz="1000" dirty="0" err="1">
                <a:solidFill>
                  <a:schemeClr val="bg1">
                    <a:lumMod val="75000"/>
                  </a:schemeClr>
                </a:solidFill>
              </a:rPr>
              <a:t>chatbots</a:t>
            </a:r>
            <a:r>
              <a:rPr lang="en-US" sz="1000" dirty="0">
                <a:solidFill>
                  <a:schemeClr val="bg1">
                    <a:lumMod val="75000"/>
                  </a:schemeClr>
                </a:solidFill>
              </a:rPr>
              <a:t>-meet-expectations-introducing-the-bot-maturity/</a:t>
            </a:r>
          </a:p>
        </p:txBody>
      </p:sp>
      <p:sp>
        <p:nvSpPr>
          <p:cNvPr id="7" name="Rectangle 6"/>
          <p:cNvSpPr/>
          <p:nvPr/>
        </p:nvSpPr>
        <p:spPr>
          <a:xfrm>
            <a:off x="0" y="1149969"/>
            <a:ext cx="9144000" cy="830997"/>
          </a:xfrm>
          <a:prstGeom prst="rect">
            <a:avLst/>
          </a:prstGeom>
        </p:spPr>
        <p:txBody>
          <a:bodyPr wrap="square">
            <a:spAutoFit/>
          </a:bodyPr>
          <a:lstStyle/>
          <a:p>
            <a:pPr algn="ctr"/>
            <a:r>
              <a:rPr lang="en-US" sz="2400">
                <a:solidFill>
                  <a:schemeClr val="accent1"/>
                </a:solidFill>
                <a:latin typeface="Calibri" charset="0"/>
                <a:ea typeface="Calibri" charset="0"/>
                <a:cs typeface="Calibri" charset="0"/>
              </a:rPr>
              <a:t>Customers want to have simpler means to interact with businesses and </a:t>
            </a:r>
            <a:br>
              <a:rPr lang="en-US" sz="2400">
                <a:solidFill>
                  <a:schemeClr val="accent1"/>
                </a:solidFill>
                <a:latin typeface="Calibri" charset="0"/>
                <a:ea typeface="Calibri" charset="0"/>
                <a:cs typeface="Calibri" charset="0"/>
              </a:rPr>
            </a:br>
            <a:r>
              <a:rPr lang="en-US" sz="2400">
                <a:solidFill>
                  <a:schemeClr val="accent1"/>
                </a:solidFill>
                <a:latin typeface="Calibri" charset="0"/>
                <a:ea typeface="Calibri" charset="0"/>
                <a:cs typeface="Calibri" charset="0"/>
              </a:rPr>
              <a:t>get faster response to a question or complaint.</a:t>
            </a:r>
          </a:p>
        </p:txBody>
      </p:sp>
    </p:spTree>
    <p:extLst>
      <p:ext uri="{BB962C8B-B14F-4D97-AF65-F5344CB8AC3E}">
        <p14:creationId xmlns:p14="http://schemas.microsoft.com/office/powerpoint/2010/main" val="335151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lstStyle/>
          <a:p>
            <a:r>
              <a:rPr lang="en-US" sz="5000" dirty="0">
                <a:solidFill>
                  <a:schemeClr val="accent1"/>
                </a:solidFill>
              </a:rPr>
              <a:t>From </a:t>
            </a:r>
            <a:br>
              <a:rPr lang="en-US" sz="5000" dirty="0">
                <a:solidFill>
                  <a:schemeClr val="accent1"/>
                </a:solidFill>
              </a:rPr>
            </a:br>
            <a:r>
              <a:rPr lang="en-US" sz="5000" dirty="0">
                <a:solidFill>
                  <a:schemeClr val="accent1"/>
                </a:solidFill>
              </a:rPr>
              <a:t>E-Commerce </a:t>
            </a:r>
            <a:br>
              <a:rPr lang="en-US" sz="5000" dirty="0">
                <a:solidFill>
                  <a:schemeClr val="accent1"/>
                </a:solidFill>
              </a:rPr>
            </a:br>
            <a:r>
              <a:rPr lang="en-US" sz="5000" dirty="0">
                <a:solidFill>
                  <a:schemeClr val="accent1"/>
                </a:solidFill>
              </a:rPr>
              <a:t>to </a:t>
            </a:r>
            <a:br>
              <a:rPr lang="en-US" sz="5000" dirty="0">
                <a:solidFill>
                  <a:schemeClr val="accent1"/>
                </a:solidFill>
              </a:rPr>
            </a:br>
            <a:r>
              <a:rPr lang="en-US" sz="5000" dirty="0">
                <a:solidFill>
                  <a:srgbClr val="FF0000"/>
                </a:solidFill>
              </a:rPr>
              <a:t>Conversational Commerce</a:t>
            </a:r>
            <a:r>
              <a:rPr lang="en-US" sz="5000" dirty="0">
                <a:solidFill>
                  <a:schemeClr val="accent1"/>
                </a:solidFill>
              </a:rPr>
              <a:t>: Chatbots </a:t>
            </a:r>
            <a:br>
              <a:rPr lang="en-US" sz="5000" dirty="0">
                <a:solidFill>
                  <a:schemeClr val="accent1"/>
                </a:solidFill>
              </a:rPr>
            </a:br>
            <a:r>
              <a:rPr lang="en-US" sz="5000" dirty="0">
                <a:solidFill>
                  <a:schemeClr val="accent1"/>
                </a:solidFill>
              </a:rPr>
              <a:t>and </a:t>
            </a:r>
            <a:br>
              <a:rPr lang="en-US" sz="5000" dirty="0">
                <a:solidFill>
                  <a:schemeClr val="accent1"/>
                </a:solidFill>
              </a:rPr>
            </a:br>
            <a:r>
              <a:rPr lang="en-US" sz="5000" dirty="0">
                <a:solidFill>
                  <a:schemeClr val="accent1"/>
                </a:solidFill>
              </a:rPr>
              <a:t>Virtual Assistants</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42</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Tree>
    <p:extLst>
      <p:ext uri="{BB962C8B-B14F-4D97-AF65-F5344CB8AC3E}">
        <p14:creationId xmlns:p14="http://schemas.microsoft.com/office/powerpoint/2010/main" val="2133146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9CF6-16A7-A542-A95C-CE1351010188}"/>
              </a:ext>
            </a:extLst>
          </p:cNvPr>
          <p:cNvSpPr>
            <a:spLocks noGrp="1"/>
          </p:cNvSpPr>
          <p:nvPr>
            <p:ph type="title"/>
          </p:nvPr>
        </p:nvSpPr>
        <p:spPr>
          <a:xfrm>
            <a:off x="0" y="39762"/>
            <a:ext cx="9144000" cy="1156990"/>
          </a:xfrm>
        </p:spPr>
        <p:txBody>
          <a:bodyPr/>
          <a:lstStyle/>
          <a:p>
            <a:r>
              <a:rPr lang="en-US" dirty="0">
                <a:solidFill>
                  <a:schemeClr val="accent1"/>
                </a:solidFill>
              </a:rPr>
              <a:t>Conversational Commerce: </a:t>
            </a:r>
            <a:br>
              <a:rPr lang="en-US" dirty="0">
                <a:solidFill>
                  <a:schemeClr val="accent1"/>
                </a:solidFill>
              </a:rPr>
            </a:br>
            <a:r>
              <a:rPr lang="en-US" dirty="0">
                <a:solidFill>
                  <a:schemeClr val="accent1"/>
                </a:solidFill>
              </a:rPr>
              <a:t>eBay AI Chatbots</a:t>
            </a:r>
          </a:p>
        </p:txBody>
      </p:sp>
      <p:sp>
        <p:nvSpPr>
          <p:cNvPr id="4" name="Slide Number Placeholder 3">
            <a:extLst>
              <a:ext uri="{FF2B5EF4-FFF2-40B4-BE49-F238E27FC236}">
                <a16:creationId xmlns:a16="http://schemas.microsoft.com/office/drawing/2014/main" id="{0240EE13-11AE-714A-98ED-C89898A99AF8}"/>
              </a:ext>
            </a:extLst>
          </p:cNvPr>
          <p:cNvSpPr>
            <a:spLocks noGrp="1"/>
          </p:cNvSpPr>
          <p:nvPr>
            <p:ph type="sldNum" sz="quarter" idx="12"/>
          </p:nvPr>
        </p:nvSpPr>
        <p:spPr/>
        <p:txBody>
          <a:bodyPr/>
          <a:lstStyle/>
          <a:p>
            <a:pPr>
              <a:defRPr/>
            </a:pPr>
            <a:fld id="{E78C9E75-97FD-45D9-8ED3-955348887BB1}" type="slidenum">
              <a:rPr lang="zh-TW" altLang="en-US" smtClean="0"/>
              <a:pPr>
                <a:defRPr/>
              </a:pPr>
              <a:t>43</a:t>
            </a:fld>
            <a:endParaRPr lang="zh-TW" altLang="en-US"/>
          </a:p>
        </p:txBody>
      </p:sp>
      <p:sp>
        <p:nvSpPr>
          <p:cNvPr id="6" name="Rectangle 5">
            <a:extLst>
              <a:ext uri="{FF2B5EF4-FFF2-40B4-BE49-F238E27FC236}">
                <a16:creationId xmlns:a16="http://schemas.microsoft.com/office/drawing/2014/main" id="{26155073-F811-3A43-94BD-1984DC79C1B3}"/>
              </a:ext>
            </a:extLst>
          </p:cNvPr>
          <p:cNvSpPr/>
          <p:nvPr/>
        </p:nvSpPr>
        <p:spPr>
          <a:xfrm>
            <a:off x="611560" y="6597352"/>
            <a:ext cx="792088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www.forbes.com</a:t>
            </a:r>
            <a:r>
              <a:rPr lang="en-US" sz="1000" dirty="0">
                <a:solidFill>
                  <a:schemeClr val="bg1">
                    <a:lumMod val="75000"/>
                  </a:schemeClr>
                </a:solidFill>
              </a:rPr>
              <a:t>/sites/</a:t>
            </a:r>
            <a:r>
              <a:rPr lang="en-US" sz="1000" dirty="0" err="1">
                <a:solidFill>
                  <a:schemeClr val="bg1">
                    <a:lumMod val="75000"/>
                  </a:schemeClr>
                </a:solidFill>
              </a:rPr>
              <a:t>rachelarthur</a:t>
            </a:r>
            <a:r>
              <a:rPr lang="en-US" sz="1000" dirty="0">
                <a:solidFill>
                  <a:schemeClr val="bg1">
                    <a:lumMod val="75000"/>
                  </a:schemeClr>
                </a:solidFill>
              </a:rPr>
              <a:t>/2017/07/19/conversational-commerce-</a:t>
            </a:r>
            <a:r>
              <a:rPr lang="en-US" sz="1000" dirty="0" err="1">
                <a:solidFill>
                  <a:schemeClr val="bg1">
                    <a:lumMod val="75000"/>
                  </a:schemeClr>
                </a:solidFill>
              </a:rPr>
              <a:t>ebay</a:t>
            </a:r>
            <a:r>
              <a:rPr lang="en-US" sz="1000" dirty="0">
                <a:solidFill>
                  <a:schemeClr val="bg1">
                    <a:lumMod val="75000"/>
                  </a:schemeClr>
                </a:solidFill>
              </a:rPr>
              <a:t>-</a:t>
            </a:r>
            <a:r>
              <a:rPr lang="en-US" sz="1000" dirty="0" err="1">
                <a:solidFill>
                  <a:schemeClr val="bg1">
                    <a:lumMod val="75000"/>
                  </a:schemeClr>
                </a:solidFill>
              </a:rPr>
              <a:t>ai</a:t>
            </a:r>
            <a:r>
              <a:rPr lang="en-US" sz="1000" dirty="0">
                <a:solidFill>
                  <a:schemeClr val="bg1">
                    <a:lumMod val="75000"/>
                  </a:schemeClr>
                </a:solidFill>
              </a:rPr>
              <a:t>-chatbot/</a:t>
            </a:r>
          </a:p>
        </p:txBody>
      </p:sp>
      <p:pic>
        <p:nvPicPr>
          <p:cNvPr id="7" name="Picture 6">
            <a:extLst>
              <a:ext uri="{FF2B5EF4-FFF2-40B4-BE49-F238E27FC236}">
                <a16:creationId xmlns:a16="http://schemas.microsoft.com/office/drawing/2014/main" id="{E9BB500F-8E57-BD4C-93B6-9004B0E63051}"/>
              </a:ext>
            </a:extLst>
          </p:cNvPr>
          <p:cNvPicPr>
            <a:picLocks noChangeAspect="1"/>
          </p:cNvPicPr>
          <p:nvPr/>
        </p:nvPicPr>
        <p:blipFill>
          <a:blip r:embed="rId2"/>
          <a:stretch>
            <a:fillRect/>
          </a:stretch>
        </p:blipFill>
        <p:spPr>
          <a:xfrm>
            <a:off x="3203848" y="1340768"/>
            <a:ext cx="2957983" cy="5256584"/>
          </a:xfrm>
          <a:prstGeom prst="rect">
            <a:avLst/>
          </a:prstGeom>
        </p:spPr>
      </p:pic>
    </p:spTree>
    <p:extLst>
      <p:ext uri="{BB962C8B-B14F-4D97-AF65-F5344CB8AC3E}">
        <p14:creationId xmlns:p14="http://schemas.microsoft.com/office/powerpoint/2010/main" val="924574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E39C-201D-8848-9670-563249DD323E}"/>
              </a:ext>
            </a:extLst>
          </p:cNvPr>
          <p:cNvSpPr>
            <a:spLocks noGrp="1"/>
          </p:cNvSpPr>
          <p:nvPr>
            <p:ph type="title"/>
          </p:nvPr>
        </p:nvSpPr>
        <p:spPr>
          <a:xfrm>
            <a:off x="457200" y="0"/>
            <a:ext cx="8229600" cy="836712"/>
          </a:xfrm>
        </p:spPr>
        <p:txBody>
          <a:bodyPr/>
          <a:lstStyle/>
          <a:p>
            <a:r>
              <a:rPr lang="en-US" dirty="0">
                <a:solidFill>
                  <a:schemeClr val="accent1"/>
                </a:solidFill>
              </a:rPr>
              <a:t>Hotel Chatbot</a:t>
            </a:r>
          </a:p>
        </p:txBody>
      </p:sp>
      <p:sp>
        <p:nvSpPr>
          <p:cNvPr id="4" name="Slide Number Placeholder 3">
            <a:extLst>
              <a:ext uri="{FF2B5EF4-FFF2-40B4-BE49-F238E27FC236}">
                <a16:creationId xmlns:a16="http://schemas.microsoft.com/office/drawing/2014/main" id="{469B4573-F9D3-4A43-9A12-826D2609DC4C}"/>
              </a:ext>
            </a:extLst>
          </p:cNvPr>
          <p:cNvSpPr>
            <a:spLocks noGrp="1"/>
          </p:cNvSpPr>
          <p:nvPr>
            <p:ph type="sldNum" sz="quarter" idx="12"/>
          </p:nvPr>
        </p:nvSpPr>
        <p:spPr/>
        <p:txBody>
          <a:bodyPr/>
          <a:lstStyle/>
          <a:p>
            <a:pPr>
              <a:defRPr/>
            </a:pPr>
            <a:fld id="{E78C9E75-97FD-45D9-8ED3-955348887BB1}" type="slidenum">
              <a:rPr lang="zh-TW" altLang="en-US" smtClean="0"/>
              <a:pPr>
                <a:defRPr/>
              </a:pPr>
              <a:t>44</a:t>
            </a:fld>
            <a:endParaRPr lang="zh-TW" altLang="en-US"/>
          </a:p>
        </p:txBody>
      </p:sp>
      <p:pic>
        <p:nvPicPr>
          <p:cNvPr id="5" name="Picture 4">
            <a:extLst>
              <a:ext uri="{FF2B5EF4-FFF2-40B4-BE49-F238E27FC236}">
                <a16:creationId xmlns:a16="http://schemas.microsoft.com/office/drawing/2014/main" id="{D758DE61-DE21-654B-B2D2-D9C28D93BBF9}"/>
              </a:ext>
            </a:extLst>
          </p:cNvPr>
          <p:cNvPicPr>
            <a:picLocks noChangeAspect="1"/>
          </p:cNvPicPr>
          <p:nvPr/>
        </p:nvPicPr>
        <p:blipFill rotWithShape="1">
          <a:blip r:embed="rId2"/>
          <a:srcRect t="7037" b="3450"/>
          <a:stretch/>
        </p:blipFill>
        <p:spPr>
          <a:xfrm>
            <a:off x="107504" y="836711"/>
            <a:ext cx="7708629" cy="5793113"/>
          </a:xfrm>
          <a:prstGeom prst="rect">
            <a:avLst/>
          </a:prstGeom>
        </p:spPr>
      </p:pic>
      <p:sp>
        <p:nvSpPr>
          <p:cNvPr id="6" name="Rectangle 5">
            <a:extLst>
              <a:ext uri="{FF2B5EF4-FFF2-40B4-BE49-F238E27FC236}">
                <a16:creationId xmlns:a16="http://schemas.microsoft.com/office/drawing/2014/main" id="{F16D311F-E89A-DA4C-94C0-40D91A7F6C73}"/>
              </a:ext>
            </a:extLst>
          </p:cNvPr>
          <p:cNvSpPr/>
          <p:nvPr/>
        </p:nvSpPr>
        <p:spPr>
          <a:xfrm>
            <a:off x="1259632" y="6629825"/>
            <a:ext cx="640080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sdtimes.com</a:t>
            </a:r>
            <a:r>
              <a:rPr lang="en-US" sz="1000" dirty="0">
                <a:solidFill>
                  <a:schemeClr val="bg1">
                    <a:lumMod val="75000"/>
                  </a:schemeClr>
                </a:solidFill>
              </a:rPr>
              <a:t>/amazon/guest-view-capitalize-amazon-</a:t>
            </a:r>
            <a:r>
              <a:rPr lang="en-US" sz="1000" dirty="0" err="1">
                <a:solidFill>
                  <a:schemeClr val="bg1">
                    <a:lumMod val="75000"/>
                  </a:schemeClr>
                </a:solidFill>
              </a:rPr>
              <a:t>lex</a:t>
            </a:r>
            <a:r>
              <a:rPr lang="en-US" sz="1000" dirty="0">
                <a:solidFill>
                  <a:schemeClr val="bg1">
                    <a:lumMod val="75000"/>
                  </a:schemeClr>
                </a:solidFill>
              </a:rPr>
              <a:t>-available-general-public/</a:t>
            </a:r>
          </a:p>
        </p:txBody>
      </p:sp>
      <p:sp>
        <p:nvSpPr>
          <p:cNvPr id="7" name="Rounded Rectangle 6">
            <a:extLst>
              <a:ext uri="{FF2B5EF4-FFF2-40B4-BE49-F238E27FC236}">
                <a16:creationId xmlns:a16="http://schemas.microsoft.com/office/drawing/2014/main" id="{95AEE2DC-D77D-6149-937F-6A8921CF6CA5}"/>
              </a:ext>
            </a:extLst>
          </p:cNvPr>
          <p:cNvSpPr/>
          <p:nvPr/>
        </p:nvSpPr>
        <p:spPr>
          <a:xfrm>
            <a:off x="7335752" y="836710"/>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rgbClr val="C00000"/>
                </a:solidFill>
              </a:rPr>
              <a:t>Intent Detection</a:t>
            </a:r>
          </a:p>
        </p:txBody>
      </p:sp>
      <p:sp>
        <p:nvSpPr>
          <p:cNvPr id="8" name="Rounded Rectangle 7">
            <a:extLst>
              <a:ext uri="{FF2B5EF4-FFF2-40B4-BE49-F238E27FC236}">
                <a16:creationId xmlns:a16="http://schemas.microsoft.com/office/drawing/2014/main" id="{BC21EF67-AE6F-2043-AB41-21849B6C97C0}"/>
              </a:ext>
            </a:extLst>
          </p:cNvPr>
          <p:cNvSpPr/>
          <p:nvPr/>
        </p:nvSpPr>
        <p:spPr>
          <a:xfrm>
            <a:off x="7335752" y="2780928"/>
            <a:ext cx="1699374" cy="706388"/>
          </a:xfrm>
          <a:prstGeom prst="roundRect">
            <a:avLst>
              <a:gd name="adj" fmla="val 8399"/>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solidFill>
                  <a:srgbClr val="C00000"/>
                </a:solidFill>
              </a:rPr>
              <a:t>Slot Filling</a:t>
            </a:r>
          </a:p>
        </p:txBody>
      </p:sp>
    </p:spTree>
    <p:extLst>
      <p:ext uri="{BB962C8B-B14F-4D97-AF65-F5344CB8AC3E}">
        <p14:creationId xmlns:p14="http://schemas.microsoft.com/office/powerpoint/2010/main" val="3389218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45</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457200" y="90691"/>
            <a:ext cx="8229600" cy="1143000"/>
          </a:xfrm>
        </p:spPr>
        <p:txBody>
          <a:bodyPr/>
          <a:lstStyle/>
          <a:p>
            <a:r>
              <a:rPr lang="en-US" dirty="0">
                <a:solidFill>
                  <a:schemeClr val="accent1"/>
                </a:solidFill>
              </a:rPr>
              <a:t>H&amp;M’s Chatbot on </a:t>
            </a:r>
            <a:r>
              <a:rPr lang="en-US" dirty="0" err="1">
                <a:solidFill>
                  <a:schemeClr val="accent1"/>
                </a:solidFill>
              </a:rPr>
              <a:t>Kik</a:t>
            </a:r>
            <a:endParaRPr 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523"/>
            <a:ext cx="9144000" cy="4736592"/>
          </a:xfrm>
          <a:prstGeom prst="rect">
            <a:avLst/>
          </a:prstGeom>
        </p:spPr>
      </p:pic>
    </p:spTree>
    <p:extLst>
      <p:ext uri="{BB962C8B-B14F-4D97-AF65-F5344CB8AC3E}">
        <p14:creationId xmlns:p14="http://schemas.microsoft.com/office/powerpoint/2010/main" val="401625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46</a:t>
            </a:fld>
            <a:endParaRPr lang="zh-TW" altLang="en-US"/>
          </a:p>
        </p:txBody>
      </p:sp>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a:t>
            </a:r>
            <a:r>
              <a:rPr lang="en-US" sz="1000" dirty="0" err="1">
                <a:solidFill>
                  <a:schemeClr val="bg1">
                    <a:lumMod val="75000"/>
                  </a:schemeClr>
                </a:solidFill>
              </a:rPr>
              <a:t>www.guided-selling.org</a:t>
            </a:r>
            <a:r>
              <a:rPr lang="en-US" sz="1000" dirty="0">
                <a:solidFill>
                  <a:schemeClr val="bg1">
                    <a:lumMod val="75000"/>
                  </a:schemeClr>
                </a:solidFill>
              </a:rPr>
              <a:t>/from-e-commerce-to-conversational-commerce/</a:t>
            </a:r>
          </a:p>
        </p:txBody>
      </p:sp>
      <p:sp>
        <p:nvSpPr>
          <p:cNvPr id="3" name="Title 2"/>
          <p:cNvSpPr>
            <a:spLocks noGrp="1"/>
          </p:cNvSpPr>
          <p:nvPr>
            <p:ph type="title"/>
          </p:nvPr>
        </p:nvSpPr>
        <p:spPr>
          <a:xfrm>
            <a:off x="125760" y="63703"/>
            <a:ext cx="8892480" cy="701001"/>
          </a:xfrm>
        </p:spPr>
        <p:txBody>
          <a:bodyPr/>
          <a:lstStyle/>
          <a:p>
            <a:r>
              <a:rPr lang="en-US" sz="4000" dirty="0">
                <a:solidFill>
                  <a:schemeClr val="accent1"/>
                </a:solidFill>
              </a:rPr>
              <a:t>Uber’s Chatbot on Facebook’s Messenger</a:t>
            </a:r>
          </a:p>
        </p:txBody>
      </p:sp>
      <p:sp>
        <p:nvSpPr>
          <p:cNvPr id="2" name="Rectangle 1"/>
          <p:cNvSpPr/>
          <p:nvPr/>
        </p:nvSpPr>
        <p:spPr>
          <a:xfrm>
            <a:off x="216595" y="6070656"/>
            <a:ext cx="8892480" cy="646331"/>
          </a:xfrm>
          <a:prstGeom prst="rect">
            <a:avLst/>
          </a:prstGeom>
        </p:spPr>
        <p:txBody>
          <a:bodyPr wrap="square">
            <a:spAutoFit/>
          </a:bodyPr>
          <a:lstStyle/>
          <a:p>
            <a:pPr algn="ctr"/>
            <a:r>
              <a:rPr lang="en-US" dirty="0">
                <a:solidFill>
                  <a:schemeClr val="accent1"/>
                </a:solidFill>
              </a:rPr>
              <a:t>Uber’s </a:t>
            </a:r>
            <a:r>
              <a:rPr lang="en-US" dirty="0" err="1">
                <a:solidFill>
                  <a:schemeClr val="accent1"/>
                </a:solidFill>
              </a:rPr>
              <a:t>chatbot</a:t>
            </a:r>
            <a:r>
              <a:rPr lang="en-US" dirty="0">
                <a:solidFill>
                  <a:schemeClr val="accent1"/>
                </a:solidFill>
              </a:rPr>
              <a:t> on Facebook’s messenger </a:t>
            </a:r>
            <a:br>
              <a:rPr lang="en-US" dirty="0">
                <a:solidFill>
                  <a:schemeClr val="accent1"/>
                </a:solidFill>
              </a:rPr>
            </a:br>
            <a:r>
              <a:rPr lang="en-US" dirty="0">
                <a:solidFill>
                  <a:schemeClr val="accent1"/>
                </a:solidFill>
              </a:rPr>
              <a:t>- one main benefit: it loads much faster than the Uber app</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270" b="2896"/>
          <a:stretch/>
        </p:blipFill>
        <p:spPr>
          <a:xfrm>
            <a:off x="2938960" y="872715"/>
            <a:ext cx="2957400" cy="5089929"/>
          </a:xfrm>
          <a:prstGeom prst="rect">
            <a:avLst/>
          </a:prstGeom>
        </p:spPr>
      </p:pic>
    </p:spTree>
    <p:extLst>
      <p:ext uri="{BB962C8B-B14F-4D97-AF65-F5344CB8AC3E}">
        <p14:creationId xmlns:p14="http://schemas.microsoft.com/office/powerpoint/2010/main" val="3358647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4704"/>
          </a:xfrm>
        </p:spPr>
        <p:txBody>
          <a:bodyPr/>
          <a:lstStyle/>
          <a:p>
            <a:r>
              <a:rPr lang="en-US">
                <a:solidFill>
                  <a:schemeClr val="accent1"/>
                </a:solidFill>
              </a:rPr>
              <a:t>Savings Bot</a:t>
            </a: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47</a:t>
            </a:fld>
            <a:endParaRPr lang="zh-TW"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688"/>
            <a:ext cx="9144000" cy="5943600"/>
          </a:xfrm>
          <a:prstGeom prst="rect">
            <a:avLst/>
          </a:prstGeom>
        </p:spPr>
      </p:pic>
      <p:sp>
        <p:nvSpPr>
          <p:cNvPr id="6" name="Rectangle 5"/>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chatbotsmagazine.com</a:t>
            </a:r>
            <a:r>
              <a:rPr lang="en-US" sz="1000" dirty="0">
                <a:solidFill>
                  <a:schemeClr val="bg1">
                    <a:lumMod val="75000"/>
                  </a:schemeClr>
                </a:solidFill>
              </a:rPr>
              <a:t>/artificial-intelligence-ai-and-fintech-part-1-7cae1e67dc13</a:t>
            </a:r>
          </a:p>
        </p:txBody>
      </p:sp>
    </p:spTree>
    <p:extLst>
      <p:ext uri="{BB962C8B-B14F-4D97-AF65-F5344CB8AC3E}">
        <p14:creationId xmlns:p14="http://schemas.microsoft.com/office/powerpoint/2010/main" val="1597027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8D73-BA55-0B40-AC8A-43E77B9BAAAF}"/>
              </a:ext>
            </a:extLst>
          </p:cNvPr>
          <p:cNvSpPr>
            <a:spLocks noGrp="1"/>
          </p:cNvSpPr>
          <p:nvPr>
            <p:ph type="title"/>
          </p:nvPr>
        </p:nvSpPr>
        <p:spPr>
          <a:xfrm>
            <a:off x="457200" y="72008"/>
            <a:ext cx="8229600" cy="476672"/>
          </a:xfrm>
        </p:spPr>
        <p:txBody>
          <a:bodyPr/>
          <a:lstStyle/>
          <a:p>
            <a:r>
              <a:rPr lang="en-US" sz="2800" dirty="0">
                <a:solidFill>
                  <a:schemeClr val="accent1"/>
                </a:solidFill>
              </a:rPr>
              <a:t>Mastercard Makes Commerce More Conversational</a:t>
            </a:r>
          </a:p>
        </p:txBody>
      </p:sp>
      <p:sp>
        <p:nvSpPr>
          <p:cNvPr id="4" name="Slide Number Placeholder 3">
            <a:extLst>
              <a:ext uri="{FF2B5EF4-FFF2-40B4-BE49-F238E27FC236}">
                <a16:creationId xmlns:a16="http://schemas.microsoft.com/office/drawing/2014/main" id="{4B49EDE1-3D66-FC4C-A9A0-A49DFAF7B37D}"/>
              </a:ext>
            </a:extLst>
          </p:cNvPr>
          <p:cNvSpPr>
            <a:spLocks noGrp="1"/>
          </p:cNvSpPr>
          <p:nvPr>
            <p:ph type="sldNum" sz="quarter" idx="12"/>
          </p:nvPr>
        </p:nvSpPr>
        <p:spPr/>
        <p:txBody>
          <a:bodyPr/>
          <a:lstStyle/>
          <a:p>
            <a:pPr>
              <a:defRPr/>
            </a:pPr>
            <a:fld id="{E78C9E75-97FD-45D9-8ED3-955348887BB1}" type="slidenum">
              <a:rPr lang="zh-TW" altLang="en-US" smtClean="0"/>
              <a:pPr>
                <a:defRPr/>
              </a:pPr>
              <a:t>48</a:t>
            </a:fld>
            <a:endParaRPr lang="zh-TW" altLang="en-US"/>
          </a:p>
        </p:txBody>
      </p:sp>
      <p:pic>
        <p:nvPicPr>
          <p:cNvPr id="5" name="Picture 4">
            <a:extLst>
              <a:ext uri="{FF2B5EF4-FFF2-40B4-BE49-F238E27FC236}">
                <a16:creationId xmlns:a16="http://schemas.microsoft.com/office/drawing/2014/main" id="{B7DDF9F9-E711-F64B-8B7A-C85568D580BD}"/>
              </a:ext>
            </a:extLst>
          </p:cNvPr>
          <p:cNvPicPr>
            <a:picLocks noChangeAspect="1"/>
          </p:cNvPicPr>
          <p:nvPr/>
        </p:nvPicPr>
        <p:blipFill rotWithShape="1">
          <a:blip r:embed="rId2"/>
          <a:srcRect t="4418" b="4418"/>
          <a:stretch/>
        </p:blipFill>
        <p:spPr>
          <a:xfrm>
            <a:off x="0" y="692696"/>
            <a:ext cx="9144000" cy="5904656"/>
          </a:xfrm>
          <a:prstGeom prst="rect">
            <a:avLst/>
          </a:prstGeom>
        </p:spPr>
      </p:pic>
      <p:sp>
        <p:nvSpPr>
          <p:cNvPr id="6" name="Rectangle 5">
            <a:extLst>
              <a:ext uri="{FF2B5EF4-FFF2-40B4-BE49-F238E27FC236}">
                <a16:creationId xmlns:a16="http://schemas.microsoft.com/office/drawing/2014/main" id="{4717BFC5-DD1E-0C48-87C9-8900715EE214}"/>
              </a:ext>
            </a:extLst>
          </p:cNvPr>
          <p:cNvSpPr/>
          <p:nvPr/>
        </p:nvSpPr>
        <p:spPr>
          <a:xfrm>
            <a:off x="712168" y="6594703"/>
            <a:ext cx="7974632" cy="215444"/>
          </a:xfrm>
          <a:prstGeom prst="rect">
            <a:avLst/>
          </a:prstGeom>
        </p:spPr>
        <p:txBody>
          <a:bodyPr wrap="square">
            <a:spAutoFit/>
          </a:bodyPr>
          <a:lstStyle/>
          <a:p>
            <a:pPr algn="ctr"/>
            <a:r>
              <a:rPr lang="en-US" sz="800" dirty="0">
                <a:solidFill>
                  <a:schemeClr val="bg1">
                    <a:lumMod val="65000"/>
                  </a:schemeClr>
                </a:solidFill>
              </a:rPr>
              <a:t>Source: </a:t>
            </a:r>
            <a:r>
              <a:rPr lang="en-US" sz="800" dirty="0">
                <a:solidFill>
                  <a:schemeClr val="bg1">
                    <a:lumMod val="65000"/>
                  </a:schemeClr>
                </a:solidFill>
                <a:hlinkClick r:id="rId3"/>
              </a:rPr>
              <a:t>https://newsroom.mastercard.com/press-releases/mastercard-makes-commerce-more-conversational-with-launch-of-chatbots-for-banks-and-merchants/</a:t>
            </a:r>
            <a:endParaRPr lang="en-US" sz="800" dirty="0">
              <a:solidFill>
                <a:schemeClr val="bg1">
                  <a:lumMod val="65000"/>
                </a:schemeClr>
              </a:solidFill>
            </a:endParaRPr>
          </a:p>
        </p:txBody>
      </p:sp>
    </p:spTree>
    <p:extLst>
      <p:ext uri="{BB962C8B-B14F-4D97-AF65-F5344CB8AC3E}">
        <p14:creationId xmlns:p14="http://schemas.microsoft.com/office/powerpoint/2010/main" val="3578121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5225"/>
          </a:xfrm>
        </p:spPr>
        <p:txBody>
          <a:bodyPr/>
          <a:lstStyle/>
          <a:p>
            <a:r>
              <a:rPr lang="en-US" altLang="zh-TW" sz="10000" dirty="0">
                <a:solidFill>
                  <a:srgbClr val="FF0000"/>
                </a:solidFill>
              </a:rPr>
              <a:t>Bot Life Cycle and Platform</a:t>
            </a:r>
            <a:br>
              <a:rPr lang="en-US" altLang="zh-TW" sz="10000" dirty="0">
                <a:solidFill>
                  <a:srgbClr val="FF0000"/>
                </a:solidFill>
              </a:rPr>
            </a:br>
            <a:r>
              <a:rPr lang="en-US" altLang="zh-TW" sz="10000" dirty="0">
                <a:solidFill>
                  <a:srgbClr val="FF0000"/>
                </a:solidFill>
              </a:rPr>
              <a:t>Ecosystem</a:t>
            </a:r>
            <a:endParaRPr lang="en-US" sz="10000" dirty="0">
              <a:solidFill>
                <a:srgbClr val="FF0000"/>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49</a:t>
            </a:fld>
            <a:endParaRPr lang="zh-TW" altLang="en-US"/>
          </a:p>
        </p:txBody>
      </p:sp>
    </p:spTree>
    <p:extLst>
      <p:ext uri="{BB962C8B-B14F-4D97-AF65-F5344CB8AC3E}">
        <p14:creationId xmlns:p14="http://schemas.microsoft.com/office/powerpoint/2010/main" val="117707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46856" y="260648"/>
            <a:ext cx="8229600" cy="850900"/>
          </a:xfrm>
        </p:spPr>
        <p:txBody>
          <a:bodyPr/>
          <a:lstStyle/>
          <a:p>
            <a:pPr eaLnBrk="1" hangingPunct="1"/>
            <a:r>
              <a:rPr lang="en-US" altLang="zh-TW" sz="7200" dirty="0">
                <a:solidFill>
                  <a:schemeClr val="accent1"/>
                </a:solidFill>
                <a:latin typeface="Calibri" charset="0"/>
                <a:ea typeface="標楷體" charset="-120"/>
              </a:rPr>
              <a:t>Outline</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5</a:t>
            </a:fld>
            <a:endParaRPr kumimoji="0" lang="en-US" altLang="zh-TW" sz="1200">
              <a:solidFill>
                <a:srgbClr val="898989"/>
              </a:solidFill>
              <a:latin typeface="Calibri" charset="0"/>
              <a:ea typeface="MS PGothic" charset="-128"/>
            </a:endParaRPr>
          </a:p>
        </p:txBody>
      </p:sp>
      <p:sp>
        <p:nvSpPr>
          <p:cNvPr id="142339" name="Rectangle 3"/>
          <p:cNvSpPr txBox="1">
            <a:spLocks noChangeArrowheads="1"/>
          </p:cNvSpPr>
          <p:nvPr/>
        </p:nvSpPr>
        <p:spPr bwMode="auto">
          <a:xfrm>
            <a:off x="179512" y="1125538"/>
            <a:ext cx="878522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endParaRPr lang="en-US" altLang="zh-TW" sz="4000" dirty="0">
              <a:latin typeface="Calibri" charset="0"/>
              <a:ea typeface="MS PGothic" charset="-128"/>
            </a:endParaRPr>
          </a:p>
        </p:txBody>
      </p:sp>
      <p:sp>
        <p:nvSpPr>
          <p:cNvPr id="5" name="Rectangle 3">
            <a:extLst>
              <a:ext uri="{FF2B5EF4-FFF2-40B4-BE49-F238E27FC236}">
                <a16:creationId xmlns:a16="http://schemas.microsoft.com/office/drawing/2014/main" id="{ECC88163-2511-484F-B32F-BFC0C23BCF89}"/>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Question Answering</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3491453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lstStyle/>
          <a:p>
            <a:r>
              <a:rPr lang="en-US">
                <a:solidFill>
                  <a:schemeClr val="accent1"/>
                </a:solidFill>
              </a:rPr>
              <a:t>The Bot Lifecycle</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50</a:t>
            </a:fld>
            <a:endParaRPr lang="zh-TW" altLang="en-US"/>
          </a:p>
        </p:txBody>
      </p:sp>
      <p:pic>
        <p:nvPicPr>
          <p:cNvPr id="5" name="Picture 4"/>
          <p:cNvPicPr>
            <a:picLocks noChangeAspect="1"/>
          </p:cNvPicPr>
          <p:nvPr/>
        </p:nvPicPr>
        <p:blipFill>
          <a:blip r:embed="rId2"/>
          <a:stretch>
            <a:fillRect/>
          </a:stretch>
        </p:blipFill>
        <p:spPr>
          <a:xfrm>
            <a:off x="1775275" y="1042944"/>
            <a:ext cx="5593449" cy="5476919"/>
          </a:xfrm>
          <a:prstGeom prst="rect">
            <a:avLst/>
          </a:prstGeom>
        </p:spPr>
      </p:pic>
      <p:sp>
        <p:nvSpPr>
          <p:cNvPr id="6" name="Rectangle 5"/>
          <p:cNvSpPr/>
          <p:nvPr/>
        </p:nvSpPr>
        <p:spPr>
          <a:xfrm>
            <a:off x="971600" y="6638767"/>
            <a:ext cx="72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chatbotsmagazine.com</a:t>
            </a:r>
            <a:r>
              <a:rPr lang="en-US" sz="1000" dirty="0">
                <a:solidFill>
                  <a:schemeClr val="bg1">
                    <a:lumMod val="75000"/>
                  </a:schemeClr>
                </a:solidFill>
              </a:rPr>
              <a:t>/the-bot-lifecycle-1ff357430db7</a:t>
            </a:r>
          </a:p>
        </p:txBody>
      </p:sp>
    </p:spTree>
    <p:extLst>
      <p:ext uri="{BB962C8B-B14F-4D97-AF65-F5344CB8AC3E}">
        <p14:creationId xmlns:p14="http://schemas.microsoft.com/office/powerpoint/2010/main" val="42430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51</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1050"/>
          <a:stretch/>
        </p:blipFill>
        <p:spPr>
          <a:xfrm>
            <a:off x="899592" y="115032"/>
            <a:ext cx="7655615" cy="6381328"/>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3377499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52</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3411" b="14495"/>
          <a:stretch/>
        </p:blipFill>
        <p:spPr>
          <a:xfrm>
            <a:off x="107504" y="1889740"/>
            <a:ext cx="8875965" cy="3339460"/>
          </a:xfrm>
          <a:prstGeom prst="rect">
            <a:avLst/>
          </a:prstGeom>
        </p:spPr>
      </p:pic>
      <p:sp>
        <p:nvSpPr>
          <p:cNvPr id="6" name="Rectangle 5"/>
          <p:cNvSpPr/>
          <p:nvPr/>
        </p:nvSpPr>
        <p:spPr>
          <a:xfrm>
            <a:off x="1371600" y="6611779"/>
            <a:ext cx="6400800" cy="246221"/>
          </a:xfrm>
          <a:prstGeom prst="rect">
            <a:avLst/>
          </a:prstGeom>
        </p:spPr>
        <p:txBody>
          <a:bodyPr wrap="square">
            <a:spAutoFit/>
          </a:bodyPr>
          <a:lstStyle/>
          <a:p>
            <a:pPr algn="ctr"/>
            <a:r>
              <a:rPr lang="en-US" sz="1000">
                <a:solidFill>
                  <a:schemeClr val="bg1">
                    <a:lumMod val="75000"/>
                  </a:schemeClr>
                </a:solidFill>
              </a:rPr>
              <a:t>Source: https</a:t>
            </a:r>
            <a:r>
              <a:rPr lang="en-US" sz="1000" dirty="0">
                <a:solidFill>
                  <a:schemeClr val="bg1">
                    <a:lumMod val="75000"/>
                  </a:schemeClr>
                </a:solidFill>
              </a:rPr>
              <a:t>://</a:t>
            </a:r>
            <a:r>
              <a:rPr lang="en-US" sz="1000" dirty="0" err="1">
                <a:solidFill>
                  <a:schemeClr val="bg1">
                    <a:lumMod val="75000"/>
                  </a:schemeClr>
                </a:solidFill>
              </a:rPr>
              <a:t>www.oreilly.com</a:t>
            </a:r>
            <a:r>
              <a:rPr lang="en-US" sz="1000" dirty="0">
                <a:solidFill>
                  <a:schemeClr val="bg1">
                    <a:lumMod val="75000"/>
                  </a:schemeClr>
                </a:solidFill>
              </a:rPr>
              <a:t>/ideas/infographic-the-bot-platform-ecosystem</a:t>
            </a:r>
          </a:p>
        </p:txBody>
      </p:sp>
    </p:spTree>
    <p:extLst>
      <p:ext uri="{BB962C8B-B14F-4D97-AF65-F5344CB8AC3E}">
        <p14:creationId xmlns:p14="http://schemas.microsoft.com/office/powerpoint/2010/main" val="2837511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53</a:t>
            </a:fld>
            <a:endParaRPr lang="zh-TW" altLang="en-US"/>
          </a:p>
        </p:txBody>
      </p:sp>
      <p:sp>
        <p:nvSpPr>
          <p:cNvPr id="5" name="Rectangle 4"/>
          <p:cNvSpPr/>
          <p:nvPr/>
        </p:nvSpPr>
        <p:spPr>
          <a:xfrm>
            <a:off x="354200" y="6611779"/>
            <a:ext cx="8126920"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venturebeat.com</a:t>
            </a:r>
            <a:r>
              <a:rPr lang="en-US" sz="1000" dirty="0">
                <a:solidFill>
                  <a:schemeClr val="bg1">
                    <a:lumMod val="75000"/>
                  </a:schemeClr>
                </a:solidFill>
              </a:rPr>
              <a:t>/2016/08/11/introducing-the-bots-landscape-170-companies-4-billion-in-funding-thousands-of-bots/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167" r="3592" b="2423"/>
          <a:stretch/>
        </p:blipFill>
        <p:spPr>
          <a:xfrm>
            <a:off x="768242" y="116020"/>
            <a:ext cx="7274033" cy="6477572"/>
          </a:xfrm>
          <a:prstGeom prst="rect">
            <a:avLst/>
          </a:prstGeom>
        </p:spPr>
      </p:pic>
    </p:spTree>
    <p:extLst>
      <p:ext uri="{BB962C8B-B14F-4D97-AF65-F5344CB8AC3E}">
        <p14:creationId xmlns:p14="http://schemas.microsoft.com/office/powerpoint/2010/main" val="1126150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78C9E75-97FD-45D9-8ED3-955348887BB1}" type="slidenum">
              <a:rPr lang="zh-TW" altLang="en-US" smtClean="0"/>
              <a:pPr>
                <a:defRPr/>
              </a:pPr>
              <a:t>54</a:t>
            </a:fld>
            <a:endParaRPr lang="zh-TW" alt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052" t="9344" r="8263" b="8164"/>
          <a:stretch/>
        </p:blipFill>
        <p:spPr>
          <a:xfrm>
            <a:off x="323528" y="476672"/>
            <a:ext cx="8485115" cy="5899175"/>
          </a:xfrm>
          <a:prstGeom prst="rect">
            <a:avLst/>
          </a:prstGeom>
        </p:spPr>
      </p:pic>
      <p:sp>
        <p:nvSpPr>
          <p:cNvPr id="6" name="Rectangle 5"/>
          <p:cNvSpPr/>
          <p:nvPr/>
        </p:nvSpPr>
        <p:spPr>
          <a:xfrm>
            <a:off x="354199" y="6611779"/>
            <a:ext cx="8454443" cy="246221"/>
          </a:xfrm>
          <a:prstGeom prst="rect">
            <a:avLst/>
          </a:prstGeom>
        </p:spPr>
        <p:txBody>
          <a:bodyPr wrap="square">
            <a:spAutoFit/>
          </a:bodyPr>
          <a:lstStyle/>
          <a:p>
            <a:pPr algn="ctr"/>
            <a:r>
              <a:rPr lang="en-US" sz="1000" dirty="0">
                <a:solidFill>
                  <a:schemeClr val="bg1">
                    <a:lumMod val="75000"/>
                  </a:schemeClr>
                </a:solidFill>
              </a:rPr>
              <a:t>Source: https://</a:t>
            </a:r>
            <a:r>
              <a:rPr lang="en-US" sz="1000" dirty="0" err="1">
                <a:solidFill>
                  <a:schemeClr val="bg1">
                    <a:lumMod val="75000"/>
                  </a:schemeClr>
                </a:solidFill>
              </a:rPr>
              <a:t>medium.com</a:t>
            </a:r>
            <a:r>
              <a:rPr lang="en-US" sz="1000" dirty="0">
                <a:solidFill>
                  <a:schemeClr val="bg1">
                    <a:lumMod val="75000"/>
                  </a:schemeClr>
                </a:solidFill>
              </a:rPr>
              <a:t>/@</a:t>
            </a:r>
            <a:r>
              <a:rPr lang="en-US" sz="1000" dirty="0" err="1">
                <a:solidFill>
                  <a:schemeClr val="bg1">
                    <a:lumMod val="75000"/>
                  </a:schemeClr>
                </a:solidFill>
              </a:rPr>
              <a:t>RecastAI</a:t>
            </a:r>
            <a:r>
              <a:rPr lang="en-US" sz="1000" dirty="0">
                <a:solidFill>
                  <a:schemeClr val="bg1">
                    <a:lumMod val="75000"/>
                  </a:schemeClr>
                </a:solidFill>
              </a:rPr>
              <a:t>/2017-messenger-bot-landscape-a-public-spreadsheet-gathering-1000-messenger-bots-f017fdb1448a /</a:t>
            </a:r>
          </a:p>
        </p:txBody>
      </p:sp>
    </p:spTree>
    <p:extLst>
      <p:ext uri="{BB962C8B-B14F-4D97-AF65-F5344CB8AC3E}">
        <p14:creationId xmlns:p14="http://schemas.microsoft.com/office/powerpoint/2010/main" val="1309630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620F-B5F7-4749-8477-A8A531866617}"/>
              </a:ext>
            </a:extLst>
          </p:cNvPr>
          <p:cNvSpPr>
            <a:spLocks noGrp="1"/>
          </p:cNvSpPr>
          <p:nvPr>
            <p:ph type="title"/>
          </p:nvPr>
        </p:nvSpPr>
        <p:spPr>
          <a:xfrm>
            <a:off x="457200" y="38457"/>
            <a:ext cx="8229600" cy="905568"/>
          </a:xfrm>
        </p:spPr>
        <p:txBody>
          <a:bodyPr/>
          <a:lstStyle/>
          <a:p>
            <a:r>
              <a:rPr lang="en-US" dirty="0">
                <a:solidFill>
                  <a:schemeClr val="accent1"/>
                </a:solidFill>
              </a:rPr>
              <a:t>How to Build Chatbots</a:t>
            </a:r>
          </a:p>
        </p:txBody>
      </p:sp>
      <p:sp>
        <p:nvSpPr>
          <p:cNvPr id="4" name="Slide Number Placeholder 3">
            <a:extLst>
              <a:ext uri="{FF2B5EF4-FFF2-40B4-BE49-F238E27FC236}">
                <a16:creationId xmlns:a16="http://schemas.microsoft.com/office/drawing/2014/main" id="{AE4C68EF-3A33-734D-BA96-C331512C4826}"/>
              </a:ext>
            </a:extLst>
          </p:cNvPr>
          <p:cNvSpPr>
            <a:spLocks noGrp="1"/>
          </p:cNvSpPr>
          <p:nvPr>
            <p:ph type="sldNum" sz="quarter" idx="12"/>
          </p:nvPr>
        </p:nvSpPr>
        <p:spPr/>
        <p:txBody>
          <a:bodyPr/>
          <a:lstStyle/>
          <a:p>
            <a:pPr>
              <a:defRPr/>
            </a:pPr>
            <a:fld id="{E78C9E75-97FD-45D9-8ED3-955348887BB1}" type="slidenum">
              <a:rPr lang="zh-TW" altLang="en-US" smtClean="0"/>
              <a:pPr>
                <a:defRPr/>
              </a:pPr>
              <a:t>55</a:t>
            </a:fld>
            <a:endParaRPr lang="zh-TW" altLang="en-US"/>
          </a:p>
        </p:txBody>
      </p:sp>
      <p:pic>
        <p:nvPicPr>
          <p:cNvPr id="5" name="Picture 4">
            <a:extLst>
              <a:ext uri="{FF2B5EF4-FFF2-40B4-BE49-F238E27FC236}">
                <a16:creationId xmlns:a16="http://schemas.microsoft.com/office/drawing/2014/main" id="{21DF5635-4BC6-394F-9476-33079EED1CB9}"/>
              </a:ext>
            </a:extLst>
          </p:cNvPr>
          <p:cNvPicPr>
            <a:picLocks noChangeAspect="1"/>
          </p:cNvPicPr>
          <p:nvPr/>
        </p:nvPicPr>
        <p:blipFill>
          <a:blip r:embed="rId2"/>
          <a:stretch>
            <a:fillRect/>
          </a:stretch>
        </p:blipFill>
        <p:spPr>
          <a:xfrm>
            <a:off x="0" y="980728"/>
            <a:ext cx="9144000" cy="5616624"/>
          </a:xfrm>
          <a:prstGeom prst="rect">
            <a:avLst/>
          </a:prstGeom>
        </p:spPr>
      </p:pic>
      <p:sp>
        <p:nvSpPr>
          <p:cNvPr id="7" name="Rectangle 6">
            <a:extLst>
              <a:ext uri="{FF2B5EF4-FFF2-40B4-BE49-F238E27FC236}">
                <a16:creationId xmlns:a16="http://schemas.microsoft.com/office/drawing/2014/main" id="{A63175CF-DC76-3E49-9782-942063D67D9D}"/>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2854213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B40B-242C-F946-A032-EC77FBB80F62}"/>
              </a:ext>
            </a:extLst>
          </p:cNvPr>
          <p:cNvSpPr>
            <a:spLocks noGrp="1"/>
          </p:cNvSpPr>
          <p:nvPr>
            <p:ph type="title"/>
          </p:nvPr>
        </p:nvSpPr>
        <p:spPr>
          <a:xfrm>
            <a:off x="457200" y="125760"/>
            <a:ext cx="8229600" cy="1143000"/>
          </a:xfrm>
        </p:spPr>
        <p:txBody>
          <a:bodyPr/>
          <a:lstStyle/>
          <a:p>
            <a:r>
              <a:rPr lang="en-US" dirty="0">
                <a:solidFill>
                  <a:schemeClr val="accent1"/>
                </a:solidFill>
              </a:rPr>
              <a:t>Chatbot Frameworks </a:t>
            </a:r>
            <a:br>
              <a:rPr lang="en-US" dirty="0">
                <a:solidFill>
                  <a:schemeClr val="accent1"/>
                </a:solidFill>
              </a:rPr>
            </a:br>
            <a:r>
              <a:rPr lang="en-US" dirty="0">
                <a:solidFill>
                  <a:schemeClr val="accent1"/>
                </a:solidFill>
              </a:rPr>
              <a:t>and AI Services</a:t>
            </a:r>
          </a:p>
        </p:txBody>
      </p:sp>
      <p:sp>
        <p:nvSpPr>
          <p:cNvPr id="3" name="Content Placeholder 2">
            <a:extLst>
              <a:ext uri="{FF2B5EF4-FFF2-40B4-BE49-F238E27FC236}">
                <a16:creationId xmlns:a16="http://schemas.microsoft.com/office/drawing/2014/main" id="{DD8BF2CA-5918-8B45-945D-E6604E5C6532}"/>
              </a:ext>
            </a:extLst>
          </p:cNvPr>
          <p:cNvSpPr>
            <a:spLocks noGrp="1"/>
          </p:cNvSpPr>
          <p:nvPr>
            <p:ph idx="1"/>
          </p:nvPr>
        </p:nvSpPr>
        <p:spPr>
          <a:xfrm>
            <a:off x="457200" y="1417638"/>
            <a:ext cx="8229600" cy="5221525"/>
          </a:xfrm>
        </p:spPr>
        <p:txBody>
          <a:bodyPr/>
          <a:lstStyle/>
          <a:p>
            <a:r>
              <a:rPr lang="en-US" dirty="0"/>
              <a:t>Bot Frameworks </a:t>
            </a:r>
          </a:p>
          <a:p>
            <a:pPr lvl="1"/>
            <a:r>
              <a:rPr lang="en-US" sz="3200" dirty="0" err="1"/>
              <a:t>Botkit</a:t>
            </a:r>
            <a:endParaRPr lang="en-US" sz="3200" dirty="0"/>
          </a:p>
          <a:p>
            <a:pPr lvl="1"/>
            <a:r>
              <a:rPr lang="en-US" sz="3200" dirty="0"/>
              <a:t>Microsoft Bot Framework</a:t>
            </a:r>
          </a:p>
          <a:p>
            <a:pPr lvl="1"/>
            <a:r>
              <a:rPr lang="en-US" sz="3200" dirty="0"/>
              <a:t>Rasa NLU</a:t>
            </a:r>
          </a:p>
          <a:p>
            <a:r>
              <a:rPr lang="en-US" dirty="0"/>
              <a:t>AI Services</a:t>
            </a:r>
          </a:p>
          <a:p>
            <a:pPr lvl="1"/>
            <a:r>
              <a:rPr lang="en-US" sz="3200" dirty="0" err="1"/>
              <a:t>Wit.ai</a:t>
            </a:r>
            <a:endParaRPr lang="en-US" sz="3200" dirty="0"/>
          </a:p>
          <a:p>
            <a:pPr lvl="1"/>
            <a:r>
              <a:rPr lang="en-US" sz="3200" dirty="0" err="1"/>
              <a:t>api.ai</a:t>
            </a:r>
            <a:endParaRPr lang="en-US" sz="3200" dirty="0"/>
          </a:p>
          <a:p>
            <a:pPr lvl="1"/>
            <a:r>
              <a:rPr lang="en-US" sz="3200" dirty="0" err="1"/>
              <a:t>LUIS.ai</a:t>
            </a:r>
            <a:endParaRPr lang="en-US" sz="3200" dirty="0"/>
          </a:p>
          <a:p>
            <a:pPr lvl="1"/>
            <a:r>
              <a:rPr lang="en-US" sz="3200" dirty="0"/>
              <a:t>IBM Watson</a:t>
            </a:r>
          </a:p>
        </p:txBody>
      </p:sp>
      <p:sp>
        <p:nvSpPr>
          <p:cNvPr id="4" name="Slide Number Placeholder 3">
            <a:extLst>
              <a:ext uri="{FF2B5EF4-FFF2-40B4-BE49-F238E27FC236}">
                <a16:creationId xmlns:a16="http://schemas.microsoft.com/office/drawing/2014/main" id="{7692B267-3D11-9A48-AF35-7328D2AF668D}"/>
              </a:ext>
            </a:extLst>
          </p:cNvPr>
          <p:cNvSpPr>
            <a:spLocks noGrp="1"/>
          </p:cNvSpPr>
          <p:nvPr>
            <p:ph type="sldNum" sz="quarter" idx="12"/>
          </p:nvPr>
        </p:nvSpPr>
        <p:spPr/>
        <p:txBody>
          <a:bodyPr/>
          <a:lstStyle/>
          <a:p>
            <a:pPr>
              <a:defRPr/>
            </a:pPr>
            <a:fld id="{E78C9E75-97FD-45D9-8ED3-955348887BB1}" type="slidenum">
              <a:rPr lang="zh-TW" altLang="en-US" smtClean="0"/>
              <a:pPr>
                <a:defRPr/>
              </a:pPr>
              <a:t>56</a:t>
            </a:fld>
            <a:endParaRPr lang="zh-TW" altLang="en-US"/>
          </a:p>
        </p:txBody>
      </p:sp>
      <p:sp>
        <p:nvSpPr>
          <p:cNvPr id="6" name="Rectangle 5">
            <a:extLst>
              <a:ext uri="{FF2B5EF4-FFF2-40B4-BE49-F238E27FC236}">
                <a16:creationId xmlns:a16="http://schemas.microsoft.com/office/drawing/2014/main" id="{C88EFB1D-FB75-3046-8E2C-60592455200F}"/>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114265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CA72-4A74-7146-8EC7-E8EE9B81538C}"/>
              </a:ext>
            </a:extLst>
          </p:cNvPr>
          <p:cNvSpPr>
            <a:spLocks noGrp="1"/>
          </p:cNvSpPr>
          <p:nvPr>
            <p:ph type="title"/>
          </p:nvPr>
        </p:nvSpPr>
        <p:spPr>
          <a:xfrm>
            <a:off x="457200" y="44624"/>
            <a:ext cx="8229600" cy="1143000"/>
          </a:xfrm>
        </p:spPr>
        <p:txBody>
          <a:bodyPr/>
          <a:lstStyle/>
          <a:p>
            <a:r>
              <a:rPr lang="en-US" dirty="0">
                <a:solidFill>
                  <a:schemeClr val="accent1"/>
                </a:solidFill>
              </a:rPr>
              <a:t>Chatbot Frameworks</a:t>
            </a:r>
          </a:p>
        </p:txBody>
      </p:sp>
      <p:sp>
        <p:nvSpPr>
          <p:cNvPr id="4" name="Slide Number Placeholder 3">
            <a:extLst>
              <a:ext uri="{FF2B5EF4-FFF2-40B4-BE49-F238E27FC236}">
                <a16:creationId xmlns:a16="http://schemas.microsoft.com/office/drawing/2014/main" id="{3113EDF6-A2EB-1F45-9EBA-65A14B90C4AF}"/>
              </a:ext>
            </a:extLst>
          </p:cNvPr>
          <p:cNvSpPr>
            <a:spLocks noGrp="1"/>
          </p:cNvSpPr>
          <p:nvPr>
            <p:ph type="sldNum" sz="quarter" idx="12"/>
          </p:nvPr>
        </p:nvSpPr>
        <p:spPr/>
        <p:txBody>
          <a:bodyPr/>
          <a:lstStyle/>
          <a:p>
            <a:pPr>
              <a:defRPr/>
            </a:pPr>
            <a:fld id="{E78C9E75-97FD-45D9-8ED3-955348887BB1}" type="slidenum">
              <a:rPr lang="zh-TW" altLang="en-US" smtClean="0"/>
              <a:pPr>
                <a:defRPr/>
              </a:pPr>
              <a:t>57</a:t>
            </a:fld>
            <a:endParaRPr lang="zh-TW" altLang="en-US"/>
          </a:p>
        </p:txBody>
      </p:sp>
      <p:pic>
        <p:nvPicPr>
          <p:cNvPr id="5" name="Picture 4">
            <a:extLst>
              <a:ext uri="{FF2B5EF4-FFF2-40B4-BE49-F238E27FC236}">
                <a16:creationId xmlns:a16="http://schemas.microsoft.com/office/drawing/2014/main" id="{3E96AA43-34F4-5B41-BE90-90C7505A85B8}"/>
              </a:ext>
            </a:extLst>
          </p:cNvPr>
          <p:cNvPicPr>
            <a:picLocks noChangeAspect="1"/>
          </p:cNvPicPr>
          <p:nvPr/>
        </p:nvPicPr>
        <p:blipFill>
          <a:blip r:embed="rId2"/>
          <a:stretch>
            <a:fillRect/>
          </a:stretch>
        </p:blipFill>
        <p:spPr>
          <a:xfrm>
            <a:off x="179512" y="1340769"/>
            <a:ext cx="8822364" cy="5178698"/>
          </a:xfrm>
          <a:prstGeom prst="rect">
            <a:avLst/>
          </a:prstGeom>
        </p:spPr>
      </p:pic>
      <p:sp>
        <p:nvSpPr>
          <p:cNvPr id="7" name="Rectangle 6">
            <a:extLst>
              <a:ext uri="{FF2B5EF4-FFF2-40B4-BE49-F238E27FC236}">
                <a16:creationId xmlns:a16="http://schemas.microsoft.com/office/drawing/2014/main" id="{5926E3B1-9895-5E48-8FD1-2EB403D99CCC}"/>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3021270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1B890-482B-5D45-9557-81CFE8A221D7}"/>
              </a:ext>
            </a:extLst>
          </p:cNvPr>
          <p:cNvSpPr>
            <a:spLocks noGrp="1"/>
          </p:cNvSpPr>
          <p:nvPr>
            <p:ph type="sldNum" sz="quarter" idx="12"/>
          </p:nvPr>
        </p:nvSpPr>
        <p:spPr/>
        <p:txBody>
          <a:bodyPr/>
          <a:lstStyle/>
          <a:p>
            <a:pPr>
              <a:defRPr/>
            </a:pPr>
            <a:fld id="{E78C9E75-97FD-45D9-8ED3-955348887BB1}" type="slidenum">
              <a:rPr lang="zh-TW" altLang="en-US" smtClean="0"/>
              <a:pPr>
                <a:defRPr/>
              </a:pPr>
              <a:t>58</a:t>
            </a:fld>
            <a:endParaRPr lang="zh-TW" altLang="en-US"/>
          </a:p>
        </p:txBody>
      </p:sp>
      <p:pic>
        <p:nvPicPr>
          <p:cNvPr id="6" name="Picture 5">
            <a:extLst>
              <a:ext uri="{FF2B5EF4-FFF2-40B4-BE49-F238E27FC236}">
                <a16:creationId xmlns:a16="http://schemas.microsoft.com/office/drawing/2014/main" id="{A33EA30D-523C-2D48-9EF7-E6F24BBABE86}"/>
              </a:ext>
            </a:extLst>
          </p:cNvPr>
          <p:cNvPicPr>
            <a:picLocks noChangeAspect="1"/>
          </p:cNvPicPr>
          <p:nvPr/>
        </p:nvPicPr>
        <p:blipFill>
          <a:blip r:embed="rId2"/>
          <a:stretch>
            <a:fillRect/>
          </a:stretch>
        </p:blipFill>
        <p:spPr>
          <a:xfrm>
            <a:off x="179513" y="11062"/>
            <a:ext cx="8784975" cy="6536578"/>
          </a:xfrm>
          <a:prstGeom prst="rect">
            <a:avLst/>
          </a:prstGeom>
        </p:spPr>
      </p:pic>
      <p:sp>
        <p:nvSpPr>
          <p:cNvPr id="7" name="Rectangle 6">
            <a:extLst>
              <a:ext uri="{FF2B5EF4-FFF2-40B4-BE49-F238E27FC236}">
                <a16:creationId xmlns:a16="http://schemas.microsoft.com/office/drawing/2014/main" id="{778D2DFF-B3BA-2F4E-90BF-D1EDFAF749A3}"/>
              </a:ext>
            </a:extLst>
          </p:cNvPr>
          <p:cNvSpPr/>
          <p:nvPr/>
        </p:nvSpPr>
        <p:spPr>
          <a:xfrm>
            <a:off x="1556792" y="6639163"/>
            <a:ext cx="6030416" cy="246221"/>
          </a:xfrm>
          <a:prstGeom prst="rect">
            <a:avLst/>
          </a:prstGeom>
        </p:spPr>
        <p:txBody>
          <a:bodyPr wrap="square">
            <a:spAutoFit/>
          </a:bodyPr>
          <a:lstStyle/>
          <a:p>
            <a:pPr algn="ctr"/>
            <a:r>
              <a:rPr lang="en-US" sz="1000" dirty="0">
                <a:solidFill>
                  <a:schemeClr val="bg1">
                    <a:lumMod val="75000"/>
                  </a:schemeClr>
                </a:solidFill>
              </a:rPr>
              <a:t>Source: Igor </a:t>
            </a:r>
            <a:r>
              <a:rPr lang="en-US" sz="1000" dirty="0" err="1">
                <a:solidFill>
                  <a:schemeClr val="bg1">
                    <a:lumMod val="75000"/>
                  </a:schemeClr>
                </a:solidFill>
              </a:rPr>
              <a:t>Bobriakov</a:t>
            </a:r>
            <a:r>
              <a:rPr lang="en-US" sz="1000" dirty="0">
                <a:solidFill>
                  <a:schemeClr val="bg1">
                    <a:lumMod val="75000"/>
                  </a:schemeClr>
                </a:solidFill>
              </a:rPr>
              <a:t> (2018), https://</a:t>
            </a:r>
            <a:r>
              <a:rPr lang="en-US" sz="1000" dirty="0" err="1">
                <a:solidFill>
                  <a:schemeClr val="bg1">
                    <a:lumMod val="75000"/>
                  </a:schemeClr>
                </a:solidFill>
              </a:rPr>
              <a:t>activewizards.com</a:t>
            </a:r>
            <a:r>
              <a:rPr lang="en-US" sz="1000" dirty="0">
                <a:solidFill>
                  <a:schemeClr val="bg1">
                    <a:lumMod val="75000"/>
                  </a:schemeClr>
                </a:solidFill>
              </a:rPr>
              <a:t>/blog/a-comparative-analysis-of-chatbots-</a:t>
            </a:r>
            <a:r>
              <a:rPr lang="en-US" sz="1000" dirty="0" err="1">
                <a:solidFill>
                  <a:schemeClr val="bg1">
                    <a:lumMod val="75000"/>
                  </a:schemeClr>
                </a:solidFill>
              </a:rPr>
              <a:t>apis</a:t>
            </a:r>
            <a:r>
              <a:rPr lang="en-US" sz="1000" dirty="0">
                <a:solidFill>
                  <a:schemeClr val="bg1">
                    <a:lumMod val="75000"/>
                  </a:schemeClr>
                </a:solidFill>
              </a:rPr>
              <a:t>/</a:t>
            </a:r>
          </a:p>
        </p:txBody>
      </p:sp>
    </p:spTree>
    <p:extLst>
      <p:ext uri="{BB962C8B-B14F-4D97-AF65-F5344CB8AC3E}">
        <p14:creationId xmlns:p14="http://schemas.microsoft.com/office/powerpoint/2010/main" val="3382821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6EBB-669D-B74B-B604-33E43217F4A6}"/>
              </a:ext>
            </a:extLst>
          </p:cNvPr>
          <p:cNvSpPr>
            <a:spLocks noGrp="1"/>
          </p:cNvSpPr>
          <p:nvPr>
            <p:ph type="title"/>
          </p:nvPr>
        </p:nvSpPr>
        <p:spPr>
          <a:xfrm>
            <a:off x="382317" y="44394"/>
            <a:ext cx="8723711" cy="1079868"/>
          </a:xfrm>
        </p:spPr>
        <p:txBody>
          <a:bodyPr>
            <a:normAutofit fontScale="90000"/>
          </a:bodyPr>
          <a:lstStyle/>
          <a:p>
            <a:r>
              <a:rPr lang="en-US" dirty="0">
                <a:solidFill>
                  <a:schemeClr val="accent1"/>
                </a:solidFill>
              </a:rPr>
              <a:t>Transformer (Attention is All You Need) </a:t>
            </a:r>
            <a:br>
              <a:rPr lang="en-US" dirty="0">
                <a:solidFill>
                  <a:schemeClr val="accent1"/>
                </a:solidFill>
              </a:rPr>
            </a:br>
            <a:r>
              <a:rPr lang="en-US" sz="2400" dirty="0">
                <a:solidFill>
                  <a:schemeClr val="accent1"/>
                </a:solidFill>
              </a:rPr>
              <a:t>(Vaswani et al., 2017)</a:t>
            </a:r>
          </a:p>
        </p:txBody>
      </p:sp>
      <p:sp>
        <p:nvSpPr>
          <p:cNvPr id="4" name="Slide Number Placeholder 3">
            <a:extLst>
              <a:ext uri="{FF2B5EF4-FFF2-40B4-BE49-F238E27FC236}">
                <a16:creationId xmlns:a16="http://schemas.microsoft.com/office/drawing/2014/main" id="{7AC479B0-F51A-B74A-8DB8-1939B42C9910}"/>
              </a:ext>
            </a:extLst>
          </p:cNvPr>
          <p:cNvSpPr>
            <a:spLocks noGrp="1"/>
          </p:cNvSpPr>
          <p:nvPr>
            <p:ph type="sldNum" sz="quarter" idx="12"/>
          </p:nvPr>
        </p:nvSpPr>
        <p:spPr/>
        <p:txBody>
          <a:bodyPr/>
          <a:lstStyle/>
          <a:p>
            <a:fld id="{5424488C-161F-514B-8FF5-CF5173A03E8D}" type="slidenum">
              <a:rPr lang="en-US" smtClean="0"/>
              <a:t>59</a:t>
            </a:fld>
            <a:endParaRPr lang="en-US"/>
          </a:p>
        </p:txBody>
      </p:sp>
      <p:pic>
        <p:nvPicPr>
          <p:cNvPr id="6" name="Picture 5">
            <a:extLst>
              <a:ext uri="{FF2B5EF4-FFF2-40B4-BE49-F238E27FC236}">
                <a16:creationId xmlns:a16="http://schemas.microsoft.com/office/drawing/2014/main" id="{E2E4B079-2DDB-8840-B13B-C6B2D4A7BD75}"/>
              </a:ext>
            </a:extLst>
          </p:cNvPr>
          <p:cNvPicPr>
            <a:picLocks noChangeAspect="1"/>
          </p:cNvPicPr>
          <p:nvPr/>
        </p:nvPicPr>
        <p:blipFill>
          <a:blip r:embed="rId2"/>
          <a:stretch>
            <a:fillRect/>
          </a:stretch>
        </p:blipFill>
        <p:spPr>
          <a:xfrm>
            <a:off x="2677745" y="1204270"/>
            <a:ext cx="3699424" cy="5321979"/>
          </a:xfrm>
          <a:prstGeom prst="rect">
            <a:avLst/>
          </a:prstGeom>
        </p:spPr>
      </p:pic>
      <p:sp>
        <p:nvSpPr>
          <p:cNvPr id="7" name="Rectangle 6">
            <a:extLst>
              <a:ext uri="{FF2B5EF4-FFF2-40B4-BE49-F238E27FC236}">
                <a16:creationId xmlns:a16="http://schemas.microsoft.com/office/drawing/2014/main" id="{FE8A619C-FF34-9541-ABA4-2BE3EDA9175D}"/>
              </a:ext>
            </a:extLst>
          </p:cNvPr>
          <p:cNvSpPr/>
          <p:nvPr/>
        </p:nvSpPr>
        <p:spPr>
          <a:xfrm>
            <a:off x="382317" y="6468475"/>
            <a:ext cx="8290280" cy="400110"/>
          </a:xfrm>
          <a:prstGeom prst="rect">
            <a:avLst/>
          </a:prstGeom>
        </p:spPr>
        <p:txBody>
          <a:bodyPr wrap="square">
            <a:spAutoFit/>
          </a:bodyPr>
          <a:lstStyle/>
          <a:p>
            <a:pPr algn="ctr"/>
            <a:r>
              <a:rPr lang="en-US" sz="1000" dirty="0">
                <a:solidFill>
                  <a:schemeClr val="bg1">
                    <a:lumMod val="75000"/>
                  </a:schemeClr>
                </a:solidFill>
                <a:latin typeface="Arial" panose="020B0604020202020204" pitchFamily="34" charset="0"/>
              </a:rPr>
              <a:t>Source: Vaswani, Ashish, Noam </a:t>
            </a:r>
            <a:r>
              <a:rPr lang="en-US" sz="1000" dirty="0" err="1">
                <a:solidFill>
                  <a:schemeClr val="bg1">
                    <a:lumMod val="75000"/>
                  </a:schemeClr>
                </a:solidFill>
                <a:latin typeface="Arial" panose="020B0604020202020204" pitchFamily="34" charset="0"/>
              </a:rPr>
              <a:t>Shazeer</a:t>
            </a:r>
            <a:r>
              <a:rPr lang="en-US" sz="1000" dirty="0">
                <a:solidFill>
                  <a:schemeClr val="bg1">
                    <a:lumMod val="75000"/>
                  </a:schemeClr>
                </a:solidFill>
                <a:latin typeface="Arial" panose="020B0604020202020204" pitchFamily="34" charset="0"/>
              </a:rPr>
              <a:t>, Niki Parmar, Jakob </a:t>
            </a:r>
            <a:r>
              <a:rPr lang="en-US" sz="1000" dirty="0" err="1">
                <a:solidFill>
                  <a:schemeClr val="bg1">
                    <a:lumMod val="75000"/>
                  </a:schemeClr>
                </a:solidFill>
                <a:latin typeface="Arial" panose="020B0604020202020204" pitchFamily="34" charset="0"/>
              </a:rPr>
              <a:t>Uszkoreit</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Llion</a:t>
            </a:r>
            <a:r>
              <a:rPr lang="en-US" sz="1000" dirty="0">
                <a:solidFill>
                  <a:schemeClr val="bg1">
                    <a:lumMod val="75000"/>
                  </a:schemeClr>
                </a:solidFill>
                <a:latin typeface="Arial" panose="020B0604020202020204" pitchFamily="34" charset="0"/>
              </a:rPr>
              <a:t> Jones, Aidan N. Gomez, </a:t>
            </a:r>
            <a:r>
              <a:rPr lang="en-US" sz="1000" dirty="0" err="1">
                <a:solidFill>
                  <a:schemeClr val="bg1">
                    <a:lumMod val="75000"/>
                  </a:schemeClr>
                </a:solidFill>
                <a:latin typeface="Arial" panose="020B0604020202020204" pitchFamily="34" charset="0"/>
              </a:rPr>
              <a:t>Łukasz</a:t>
            </a:r>
            <a:r>
              <a:rPr lang="en-US" sz="1000" dirty="0">
                <a:solidFill>
                  <a:schemeClr val="bg1">
                    <a:lumMod val="75000"/>
                  </a:schemeClr>
                </a:solidFill>
                <a:latin typeface="Arial" panose="020B0604020202020204" pitchFamily="34" charset="0"/>
              </a:rPr>
              <a:t> Kaiser, and </a:t>
            </a:r>
            <a:r>
              <a:rPr lang="en-US" sz="1000" dirty="0" err="1">
                <a:solidFill>
                  <a:schemeClr val="bg1">
                    <a:lumMod val="75000"/>
                  </a:schemeClr>
                </a:solidFill>
                <a:latin typeface="Arial" panose="020B0604020202020204" pitchFamily="34" charset="0"/>
              </a:rPr>
              <a:t>Illia</a:t>
            </a:r>
            <a:r>
              <a:rPr lang="en-US" sz="1000" dirty="0">
                <a:solidFill>
                  <a:schemeClr val="bg1">
                    <a:lumMod val="75000"/>
                  </a:schemeClr>
                </a:solidFill>
                <a:latin typeface="Arial" panose="020B0604020202020204" pitchFamily="34" charset="0"/>
              </a:rPr>
              <a:t> </a:t>
            </a:r>
            <a:r>
              <a:rPr lang="en-US" sz="1000" dirty="0" err="1">
                <a:solidFill>
                  <a:schemeClr val="bg1">
                    <a:lumMod val="75000"/>
                  </a:schemeClr>
                </a:solidFill>
                <a:latin typeface="Arial" panose="020B0604020202020204" pitchFamily="34" charset="0"/>
              </a:rPr>
              <a:t>Polosukhin</a:t>
            </a:r>
            <a:r>
              <a:rPr lang="en-US" sz="1000" dirty="0">
                <a:solidFill>
                  <a:schemeClr val="bg1">
                    <a:lumMod val="75000"/>
                  </a:schemeClr>
                </a:solidFill>
                <a:latin typeface="Arial" panose="020B0604020202020204" pitchFamily="34" charset="0"/>
              </a:rPr>
              <a:t>. "Attention is all you need." In </a:t>
            </a:r>
            <a:r>
              <a:rPr lang="en-US" sz="1000" i="1" dirty="0">
                <a:solidFill>
                  <a:schemeClr val="bg1">
                    <a:lumMod val="75000"/>
                  </a:schemeClr>
                </a:solidFill>
                <a:latin typeface="Arial" panose="020B0604020202020204" pitchFamily="34" charset="0"/>
              </a:rPr>
              <a:t>Advances in neural information processing systems</a:t>
            </a:r>
            <a:r>
              <a:rPr lang="en-US" sz="1000" dirty="0">
                <a:solidFill>
                  <a:schemeClr val="bg1">
                    <a:lumMod val="75000"/>
                  </a:schemeClr>
                </a:solidFill>
                <a:latin typeface="Arial" panose="020B0604020202020204" pitchFamily="34" charset="0"/>
              </a:rPr>
              <a:t>, pp. 5998-6008. 2017.</a:t>
            </a:r>
            <a:endParaRPr lang="en-US" sz="1000" dirty="0">
              <a:solidFill>
                <a:schemeClr val="bg1">
                  <a:lumMod val="75000"/>
                </a:schemeClr>
              </a:solidFill>
            </a:endParaRPr>
          </a:p>
        </p:txBody>
      </p:sp>
    </p:spTree>
    <p:extLst>
      <p:ext uri="{BB962C8B-B14F-4D97-AF65-F5344CB8AC3E}">
        <p14:creationId xmlns:p14="http://schemas.microsoft.com/office/powerpoint/2010/main" val="327102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995A-FC54-8645-8C54-9C3ABAD68CC2}"/>
              </a:ext>
            </a:extLst>
          </p:cNvPr>
          <p:cNvSpPr>
            <a:spLocks noGrp="1"/>
          </p:cNvSpPr>
          <p:nvPr>
            <p:ph type="title"/>
          </p:nvPr>
        </p:nvSpPr>
        <p:spPr>
          <a:xfrm>
            <a:off x="457200" y="116632"/>
            <a:ext cx="8229600" cy="1728192"/>
          </a:xfrm>
        </p:spPr>
        <p:txBody>
          <a:bodyPr/>
          <a:lstStyle/>
          <a:p>
            <a:r>
              <a:rPr lang="en-US" dirty="0">
                <a:solidFill>
                  <a:schemeClr val="accent1"/>
                </a:solidFill>
              </a:rPr>
              <a:t>AIWISFIN </a:t>
            </a:r>
            <a:br>
              <a:rPr lang="en-US" dirty="0">
                <a:solidFill>
                  <a:schemeClr val="accent1"/>
                </a:solidFill>
              </a:rPr>
            </a:br>
            <a:r>
              <a:rPr lang="en-US" dirty="0">
                <a:solidFill>
                  <a:schemeClr val="accent1"/>
                </a:solidFill>
              </a:rPr>
              <a:t>AI Conversational </a:t>
            </a:r>
            <a:r>
              <a:rPr lang="en-US" dirty="0" err="1">
                <a:solidFill>
                  <a:schemeClr val="accent1"/>
                </a:solidFill>
              </a:rPr>
              <a:t>Robo</a:t>
            </a:r>
            <a:r>
              <a:rPr lang="en-US" dirty="0">
                <a:solidFill>
                  <a:schemeClr val="accent1"/>
                </a:solidFill>
              </a:rPr>
              <a:t>-Advisor</a:t>
            </a:r>
            <a:br>
              <a:rPr lang="en-US" dirty="0">
                <a:solidFill>
                  <a:schemeClr val="accent1"/>
                </a:solidFill>
              </a:rPr>
            </a:br>
            <a:r>
              <a:rPr lang="en-US" dirty="0">
                <a:solidFill>
                  <a:schemeClr val="accent1"/>
                </a:solidFill>
              </a:rPr>
              <a:t>(</a:t>
            </a:r>
            <a:r>
              <a:rPr lang="zh-TW" altLang="en-US" dirty="0">
                <a:solidFill>
                  <a:schemeClr val="accent1"/>
                </a:solidFill>
              </a:rPr>
              <a:t>人工智慧對話式理財機器人</a:t>
            </a:r>
            <a:r>
              <a:rPr lang="en-US" altLang="zh-TW" dirty="0">
                <a:solidFill>
                  <a:schemeClr val="accent1"/>
                </a:solidFill>
              </a:rPr>
              <a:t>)</a:t>
            </a:r>
            <a:endParaRPr lang="en-US" dirty="0">
              <a:solidFill>
                <a:schemeClr val="accent1"/>
              </a:solidFill>
            </a:endParaRPr>
          </a:p>
        </p:txBody>
      </p:sp>
      <p:sp>
        <p:nvSpPr>
          <p:cNvPr id="4" name="Slide Number Placeholder 3">
            <a:extLst>
              <a:ext uri="{FF2B5EF4-FFF2-40B4-BE49-F238E27FC236}">
                <a16:creationId xmlns:a16="http://schemas.microsoft.com/office/drawing/2014/main" id="{949C06D2-32FC-D148-8FEF-FF0DD0B451CE}"/>
              </a:ext>
            </a:extLst>
          </p:cNvPr>
          <p:cNvSpPr>
            <a:spLocks noGrp="1"/>
          </p:cNvSpPr>
          <p:nvPr>
            <p:ph type="sldNum" sz="quarter" idx="12"/>
          </p:nvPr>
        </p:nvSpPr>
        <p:spPr>
          <a:xfrm>
            <a:off x="7740351" y="6519863"/>
            <a:ext cx="1368723" cy="365125"/>
          </a:xfrm>
        </p:spPr>
        <p:txBody>
          <a:bodyPr/>
          <a:lstStyle/>
          <a:p>
            <a:pPr>
              <a:defRPr/>
            </a:pPr>
            <a:endParaRPr lang="en-US" altLang="zh-TW" dirty="0"/>
          </a:p>
          <a:p>
            <a:pPr>
              <a:defRPr/>
            </a:pPr>
            <a:fld id="{E78C9E75-97FD-45D9-8ED3-955348887BB1}" type="slidenum">
              <a:rPr lang="zh-TW" altLang="en-US" smtClean="0"/>
              <a:pPr>
                <a:defRPr/>
              </a:pPr>
              <a:t>6</a:t>
            </a:fld>
            <a:endParaRPr lang="zh-TW" altLang="en-US" dirty="0"/>
          </a:p>
        </p:txBody>
      </p:sp>
      <p:sp>
        <p:nvSpPr>
          <p:cNvPr id="5" name="Rectangle 4">
            <a:extLst>
              <a:ext uri="{FF2B5EF4-FFF2-40B4-BE49-F238E27FC236}">
                <a16:creationId xmlns:a16="http://schemas.microsoft.com/office/drawing/2014/main" id="{E07044FA-9B1A-4B4A-834E-37A77C2E25E6}"/>
              </a:ext>
            </a:extLst>
          </p:cNvPr>
          <p:cNvSpPr/>
          <p:nvPr/>
        </p:nvSpPr>
        <p:spPr>
          <a:xfrm>
            <a:off x="1700808" y="6444044"/>
            <a:ext cx="5742384" cy="369332"/>
          </a:xfrm>
          <a:prstGeom prst="rect">
            <a:avLst/>
          </a:prstGeom>
        </p:spPr>
        <p:txBody>
          <a:bodyPr wrap="square">
            <a:spAutoFit/>
          </a:bodyPr>
          <a:lstStyle/>
          <a:p>
            <a:pPr algn="ctr"/>
            <a:r>
              <a:rPr lang="en-US" dirty="0">
                <a:hlinkClick r:id="rId2"/>
              </a:rPr>
              <a:t>https://www.youtube.com/watch?v=sEhmyoTXmGk</a:t>
            </a:r>
            <a:endParaRPr lang="en-US" dirty="0"/>
          </a:p>
        </p:txBody>
      </p:sp>
      <p:pic>
        <p:nvPicPr>
          <p:cNvPr id="6" name="Picture 5">
            <a:extLst>
              <a:ext uri="{FF2B5EF4-FFF2-40B4-BE49-F238E27FC236}">
                <a16:creationId xmlns:a16="http://schemas.microsoft.com/office/drawing/2014/main" id="{6424417A-57F3-2D44-9C5A-96976680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885924"/>
            <a:ext cx="3386385" cy="3558120"/>
          </a:xfrm>
          <a:prstGeom prst="rect">
            <a:avLst/>
          </a:prstGeom>
        </p:spPr>
      </p:pic>
      <p:sp>
        <p:nvSpPr>
          <p:cNvPr id="3" name="Rectangle 2">
            <a:extLst>
              <a:ext uri="{FF2B5EF4-FFF2-40B4-BE49-F238E27FC236}">
                <a16:creationId xmlns:a16="http://schemas.microsoft.com/office/drawing/2014/main" id="{CC9B6627-4E47-C947-8CEB-028F27BDEB60}"/>
              </a:ext>
            </a:extLst>
          </p:cNvPr>
          <p:cNvSpPr/>
          <p:nvPr/>
        </p:nvSpPr>
        <p:spPr>
          <a:xfrm>
            <a:off x="1428799" y="2088375"/>
            <a:ext cx="6286401" cy="553998"/>
          </a:xfrm>
          <a:prstGeom prst="rect">
            <a:avLst/>
          </a:prstGeom>
        </p:spPr>
        <p:txBody>
          <a:bodyPr wrap="none">
            <a:spAutoFit/>
          </a:bodyPr>
          <a:lstStyle/>
          <a:p>
            <a:r>
              <a:rPr lang="en-US" altLang="zh-TW" sz="3000" dirty="0">
                <a:solidFill>
                  <a:srgbClr val="C00000"/>
                </a:solidFill>
              </a:rPr>
              <a:t>First Place, </a:t>
            </a:r>
            <a:r>
              <a:rPr lang="en-US" altLang="zh-TW" sz="3000" dirty="0" err="1">
                <a:solidFill>
                  <a:srgbClr val="C00000"/>
                </a:solidFill>
              </a:rPr>
              <a:t>InnoServe</a:t>
            </a:r>
            <a:r>
              <a:rPr lang="en-US" altLang="zh-TW" sz="3000" dirty="0">
                <a:solidFill>
                  <a:srgbClr val="C00000"/>
                </a:solidFill>
              </a:rPr>
              <a:t> Awards 2018</a:t>
            </a:r>
            <a:endParaRPr lang="en-US" sz="3000" dirty="0">
              <a:solidFill>
                <a:srgbClr val="C00000"/>
              </a:solidFill>
            </a:endParaRPr>
          </a:p>
        </p:txBody>
      </p:sp>
    </p:spTree>
    <p:extLst>
      <p:ext uri="{BB962C8B-B14F-4D97-AF65-F5344CB8AC3E}">
        <p14:creationId xmlns:p14="http://schemas.microsoft.com/office/powerpoint/2010/main" val="4070369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60</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644577" y="1311151"/>
            <a:ext cx="8174141"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8" name="Picture 7">
            <a:extLst>
              <a:ext uri="{FF2B5EF4-FFF2-40B4-BE49-F238E27FC236}">
                <a16:creationId xmlns:a16="http://schemas.microsoft.com/office/drawing/2014/main" id="{7403180C-EF58-7345-9ED4-E0EC4CB70EF5}"/>
              </a:ext>
            </a:extLst>
          </p:cNvPr>
          <p:cNvPicPr>
            <a:picLocks noChangeAspect="1"/>
          </p:cNvPicPr>
          <p:nvPr/>
        </p:nvPicPr>
        <p:blipFill>
          <a:blip r:embed="rId2"/>
          <a:stretch>
            <a:fillRect/>
          </a:stretch>
        </p:blipFill>
        <p:spPr>
          <a:xfrm>
            <a:off x="299803" y="2572836"/>
            <a:ext cx="8806226" cy="3571756"/>
          </a:xfrm>
          <a:prstGeom prst="rect">
            <a:avLst/>
          </a:prstGeom>
        </p:spPr>
      </p:pic>
      <p:sp>
        <p:nvSpPr>
          <p:cNvPr id="9" name="Rectangle 8">
            <a:extLst>
              <a:ext uri="{FF2B5EF4-FFF2-40B4-BE49-F238E27FC236}">
                <a16:creationId xmlns:a16="http://schemas.microsoft.com/office/drawing/2014/main" id="{AA105C0F-8F9C-8547-9100-914A071D2750}"/>
              </a:ext>
            </a:extLst>
          </p:cNvPr>
          <p:cNvSpPr/>
          <p:nvPr/>
        </p:nvSpPr>
        <p:spPr>
          <a:xfrm>
            <a:off x="900410" y="1779414"/>
            <a:ext cx="7449617" cy="461665"/>
          </a:xfrm>
          <a:prstGeom prst="rect">
            <a:avLst/>
          </a:prstGeom>
        </p:spPr>
        <p:txBody>
          <a:bodyPr wrap="square">
            <a:spAutoFit/>
          </a:bodyPr>
          <a:lstStyle/>
          <a:p>
            <a:pPr algn="ctr"/>
            <a:r>
              <a:rPr lang="en-US" sz="2400" b="1" dirty="0">
                <a:solidFill>
                  <a:schemeClr val="accent1"/>
                </a:solidFill>
              </a:rPr>
              <a:t>Overall pre-training and fine-tuning procedures for BERT</a:t>
            </a:r>
          </a:p>
        </p:txBody>
      </p:sp>
    </p:spTree>
    <p:extLst>
      <p:ext uri="{BB962C8B-B14F-4D97-AF65-F5344CB8AC3E}">
        <p14:creationId xmlns:p14="http://schemas.microsoft.com/office/powerpoint/2010/main" val="631319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sz="3600" dirty="0">
                <a:solidFill>
                  <a:schemeClr val="accent1"/>
                </a:solidFill>
              </a:rPr>
              <a:t>BERT: Pre-training of Deep Bidirectional Transformers for Language Understanding</a:t>
            </a: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61</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sp>
        <p:nvSpPr>
          <p:cNvPr id="6" name="Rectangle 5">
            <a:extLst>
              <a:ext uri="{FF2B5EF4-FFF2-40B4-BE49-F238E27FC236}">
                <a16:creationId xmlns:a16="http://schemas.microsoft.com/office/drawing/2014/main" id="{C583E92F-1063-6145-ADA8-6281153D640A}"/>
              </a:ext>
            </a:extLst>
          </p:cNvPr>
          <p:cNvSpPr/>
          <p:nvPr/>
        </p:nvSpPr>
        <p:spPr>
          <a:xfrm>
            <a:off x="179513" y="1383159"/>
            <a:ext cx="8784976" cy="461665"/>
          </a:xfrm>
          <a:prstGeom prst="rect">
            <a:avLst/>
          </a:prstGeom>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BERT (Bidirectional Encoder Representations from Transformers)</a:t>
            </a:r>
          </a:p>
        </p:txBody>
      </p:sp>
      <p:pic>
        <p:nvPicPr>
          <p:cNvPr id="7" name="Picture 6">
            <a:extLst>
              <a:ext uri="{FF2B5EF4-FFF2-40B4-BE49-F238E27FC236}">
                <a16:creationId xmlns:a16="http://schemas.microsoft.com/office/drawing/2014/main" id="{E0085B22-25FE-E447-B270-A8B58C826D3A}"/>
              </a:ext>
            </a:extLst>
          </p:cNvPr>
          <p:cNvPicPr>
            <a:picLocks noChangeAspect="1"/>
          </p:cNvPicPr>
          <p:nvPr/>
        </p:nvPicPr>
        <p:blipFill>
          <a:blip r:embed="rId2"/>
          <a:stretch>
            <a:fillRect/>
          </a:stretch>
        </p:blipFill>
        <p:spPr>
          <a:xfrm>
            <a:off x="298236" y="2728040"/>
            <a:ext cx="8594005" cy="2597836"/>
          </a:xfrm>
          <a:prstGeom prst="rect">
            <a:avLst/>
          </a:prstGeom>
        </p:spPr>
      </p:pic>
      <p:sp>
        <p:nvSpPr>
          <p:cNvPr id="9" name="Rectangle 8">
            <a:extLst>
              <a:ext uri="{FF2B5EF4-FFF2-40B4-BE49-F238E27FC236}">
                <a16:creationId xmlns:a16="http://schemas.microsoft.com/office/drawing/2014/main" id="{D3ACC94C-7986-214B-B721-49D1FB15D353}"/>
              </a:ext>
            </a:extLst>
          </p:cNvPr>
          <p:cNvSpPr/>
          <p:nvPr/>
        </p:nvSpPr>
        <p:spPr>
          <a:xfrm>
            <a:off x="1006838" y="1922917"/>
            <a:ext cx="7449617" cy="461665"/>
          </a:xfrm>
          <a:prstGeom prst="rect">
            <a:avLst/>
          </a:prstGeom>
        </p:spPr>
        <p:txBody>
          <a:bodyPr wrap="square">
            <a:spAutoFit/>
          </a:bodyPr>
          <a:lstStyle/>
          <a:p>
            <a:pPr algn="ctr"/>
            <a:r>
              <a:rPr lang="en-US" sz="2400" b="1" dirty="0">
                <a:solidFill>
                  <a:schemeClr val="accent1"/>
                </a:solidFill>
              </a:rPr>
              <a:t>BERT input representation</a:t>
            </a:r>
          </a:p>
        </p:txBody>
      </p:sp>
    </p:spTree>
    <p:extLst>
      <p:ext uri="{BB962C8B-B14F-4D97-AF65-F5344CB8AC3E}">
        <p14:creationId xmlns:p14="http://schemas.microsoft.com/office/powerpoint/2010/main" val="476461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90E4-F245-3D45-83E0-66645720EC69}"/>
              </a:ext>
            </a:extLst>
          </p:cNvPr>
          <p:cNvSpPr>
            <a:spLocks noGrp="1"/>
          </p:cNvSpPr>
          <p:nvPr>
            <p:ph type="title"/>
          </p:nvPr>
        </p:nvSpPr>
        <p:spPr>
          <a:xfrm>
            <a:off x="431721" y="139727"/>
            <a:ext cx="8386997" cy="1143000"/>
          </a:xfrm>
        </p:spPr>
        <p:txBody>
          <a:bodyPr>
            <a:noAutofit/>
          </a:bodyPr>
          <a:lstStyle/>
          <a:p>
            <a:r>
              <a:rPr lang="en-US" dirty="0">
                <a:solidFill>
                  <a:schemeClr val="accent1"/>
                </a:solidFill>
              </a:rPr>
              <a:t>BERT, </a:t>
            </a:r>
            <a:r>
              <a:rPr lang="en-US" dirty="0" err="1">
                <a:solidFill>
                  <a:schemeClr val="accent1"/>
                </a:solidFill>
              </a:rPr>
              <a:t>OpenAI</a:t>
            </a:r>
            <a:r>
              <a:rPr lang="en-US" dirty="0">
                <a:solidFill>
                  <a:schemeClr val="accent1"/>
                </a:solidFill>
              </a:rPr>
              <a:t> GPT, </a:t>
            </a:r>
            <a:r>
              <a:rPr lang="en-US" dirty="0" err="1">
                <a:solidFill>
                  <a:schemeClr val="accent1"/>
                </a:solidFill>
              </a:rPr>
              <a:t>ELMo</a:t>
            </a:r>
            <a:endParaRPr lang="en-US" dirty="0">
              <a:solidFill>
                <a:schemeClr val="accent1"/>
              </a:solidFill>
            </a:endParaRPr>
          </a:p>
        </p:txBody>
      </p:sp>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62</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D2F34A25-E2F5-E741-8AA3-3122C6951FE8}"/>
              </a:ext>
            </a:extLst>
          </p:cNvPr>
          <p:cNvPicPr>
            <a:picLocks noChangeAspect="1"/>
          </p:cNvPicPr>
          <p:nvPr/>
        </p:nvPicPr>
        <p:blipFill>
          <a:blip r:embed="rId2"/>
          <a:stretch>
            <a:fillRect/>
          </a:stretch>
        </p:blipFill>
        <p:spPr>
          <a:xfrm>
            <a:off x="89029" y="2653209"/>
            <a:ext cx="9017000" cy="2120900"/>
          </a:xfrm>
          <a:prstGeom prst="rect">
            <a:avLst/>
          </a:prstGeom>
        </p:spPr>
      </p:pic>
    </p:spTree>
    <p:extLst>
      <p:ext uri="{BB962C8B-B14F-4D97-AF65-F5344CB8AC3E}">
        <p14:creationId xmlns:p14="http://schemas.microsoft.com/office/powerpoint/2010/main" val="152666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63</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a:blip r:embed="rId2"/>
          <a:stretch>
            <a:fillRect/>
          </a:stretch>
        </p:blipFill>
        <p:spPr>
          <a:xfrm>
            <a:off x="1946742" y="790259"/>
            <a:ext cx="5774385" cy="566763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667632"/>
          </a:xfrm>
        </p:spPr>
        <p:txBody>
          <a:bodyPr>
            <a:noAutofit/>
          </a:bodyPr>
          <a:lstStyle/>
          <a:p>
            <a:r>
              <a:rPr lang="en-US" dirty="0">
                <a:solidFill>
                  <a:schemeClr val="accent1"/>
                </a:solidFill>
              </a:rPr>
              <a:t>Fine-tuning BERT on Different Tasks</a:t>
            </a:r>
          </a:p>
        </p:txBody>
      </p:sp>
    </p:spTree>
    <p:extLst>
      <p:ext uri="{BB962C8B-B14F-4D97-AF65-F5344CB8AC3E}">
        <p14:creationId xmlns:p14="http://schemas.microsoft.com/office/powerpoint/2010/main" val="2783575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64</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t="52911" r="52042"/>
          <a:stretch/>
        </p:blipFill>
        <p:spPr>
          <a:xfrm>
            <a:off x="494997" y="1484784"/>
            <a:ext cx="8325475" cy="4896544"/>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122627"/>
            <a:ext cx="8674308" cy="1223622"/>
          </a:xfrm>
        </p:spPr>
        <p:txBody>
          <a:bodyPr>
            <a:noAutofit/>
          </a:bodyPr>
          <a:lstStyle/>
          <a:p>
            <a:r>
              <a:rPr lang="en-US" dirty="0">
                <a:solidFill>
                  <a:schemeClr val="accent1"/>
                </a:solidFill>
              </a:rPr>
              <a:t>Fine-tuning BERT on </a:t>
            </a:r>
            <a:br>
              <a:rPr lang="en-US" dirty="0">
                <a:solidFill>
                  <a:schemeClr val="accent1"/>
                </a:solidFill>
              </a:rPr>
            </a:br>
            <a:r>
              <a:rPr lang="en-US" dirty="0">
                <a:solidFill>
                  <a:srgbClr val="C00000"/>
                </a:solidFill>
              </a:rPr>
              <a:t>Question Answering (QA)</a:t>
            </a:r>
          </a:p>
        </p:txBody>
      </p:sp>
    </p:spTree>
    <p:extLst>
      <p:ext uri="{BB962C8B-B14F-4D97-AF65-F5344CB8AC3E}">
        <p14:creationId xmlns:p14="http://schemas.microsoft.com/office/powerpoint/2010/main" val="77774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65</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23" t="283" r="167" b="51157"/>
          <a:stretch/>
        </p:blipFill>
        <p:spPr>
          <a:xfrm>
            <a:off x="467544" y="1125455"/>
            <a:ext cx="8280920" cy="5327881"/>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146133"/>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Intent Detection (ID; Classification)</a:t>
            </a:r>
          </a:p>
        </p:txBody>
      </p:sp>
    </p:spTree>
    <p:extLst>
      <p:ext uri="{BB962C8B-B14F-4D97-AF65-F5344CB8AC3E}">
        <p14:creationId xmlns:p14="http://schemas.microsoft.com/office/powerpoint/2010/main" val="3991943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AAC1D-703F-B74B-8981-34EDBCB5D96D}"/>
              </a:ext>
            </a:extLst>
          </p:cNvPr>
          <p:cNvSpPr>
            <a:spLocks noGrp="1"/>
          </p:cNvSpPr>
          <p:nvPr>
            <p:ph type="sldNum" sz="quarter" idx="12"/>
          </p:nvPr>
        </p:nvSpPr>
        <p:spPr/>
        <p:txBody>
          <a:bodyPr/>
          <a:lstStyle/>
          <a:p>
            <a:fld id="{5424488C-161F-514B-8FF5-CF5173A03E8D}" type="slidenum">
              <a:rPr lang="en-US" smtClean="0"/>
              <a:t>66</a:t>
            </a:fld>
            <a:endParaRPr lang="en-US"/>
          </a:p>
        </p:txBody>
      </p:sp>
      <p:sp>
        <p:nvSpPr>
          <p:cNvPr id="5" name="Rectangle 4">
            <a:extLst>
              <a:ext uri="{FF2B5EF4-FFF2-40B4-BE49-F238E27FC236}">
                <a16:creationId xmlns:a16="http://schemas.microsoft.com/office/drawing/2014/main" id="{53691934-0DA3-1149-AF7B-2DDB66BA8F88}"/>
              </a:ext>
            </a:extLst>
          </p:cNvPr>
          <p:cNvSpPr/>
          <p:nvPr/>
        </p:nvSpPr>
        <p:spPr>
          <a:xfrm>
            <a:off x="534896" y="6457890"/>
            <a:ext cx="8074207" cy="553998"/>
          </a:xfrm>
          <a:prstGeom prst="rect">
            <a:avLst/>
          </a:prstGeom>
        </p:spPr>
        <p:txBody>
          <a:bodyPr wrap="square">
            <a:spAutoFit/>
          </a:bodyPr>
          <a:lstStyle/>
          <a:p>
            <a:pPr algn="ctr"/>
            <a:r>
              <a:rPr lang="en-US" sz="1000" dirty="0">
                <a:solidFill>
                  <a:schemeClr val="bg1">
                    <a:lumMod val="75000"/>
                  </a:schemeClr>
                </a:solidFill>
              </a:rPr>
              <a:t>Source: Devlin, Jacob, Ming-Wei Chang, Kenton Lee, and Kristina Toutanova (2018). </a:t>
            </a:r>
            <a:br>
              <a:rPr lang="en-US" sz="1000" dirty="0">
                <a:solidFill>
                  <a:schemeClr val="bg1">
                    <a:lumMod val="75000"/>
                  </a:schemeClr>
                </a:solidFill>
              </a:rPr>
            </a:br>
            <a:r>
              <a:rPr lang="en-US" sz="1000" dirty="0">
                <a:solidFill>
                  <a:schemeClr val="bg1">
                    <a:lumMod val="75000"/>
                  </a:schemeClr>
                </a:solidFill>
              </a:rPr>
              <a:t>"Bert: Pre-training of deep bidirectional transformers for language understanding." </a:t>
            </a:r>
            <a:r>
              <a:rPr lang="en-US" sz="1000" dirty="0" err="1">
                <a:solidFill>
                  <a:schemeClr val="bg1">
                    <a:lumMod val="75000"/>
                  </a:schemeClr>
                </a:solidFill>
              </a:rPr>
              <a:t>arXiv</a:t>
            </a:r>
            <a:r>
              <a:rPr lang="en-US" sz="1000" dirty="0">
                <a:solidFill>
                  <a:schemeClr val="bg1">
                    <a:lumMod val="75000"/>
                  </a:schemeClr>
                </a:solidFill>
              </a:rPr>
              <a:t> preprint arXiv:1810.04805.</a:t>
            </a:r>
          </a:p>
          <a:p>
            <a:pPr algn="ctr"/>
            <a:endParaRPr lang="en-US" sz="1000" dirty="0">
              <a:solidFill>
                <a:schemeClr val="bg1">
                  <a:lumMod val="75000"/>
                </a:schemeClr>
              </a:solidFill>
            </a:endParaRPr>
          </a:p>
        </p:txBody>
      </p:sp>
      <p:pic>
        <p:nvPicPr>
          <p:cNvPr id="7" name="Picture 6">
            <a:extLst>
              <a:ext uri="{FF2B5EF4-FFF2-40B4-BE49-F238E27FC236}">
                <a16:creationId xmlns:a16="http://schemas.microsoft.com/office/drawing/2014/main" id="{3CC58931-CE87-CE4E-8AE8-2FF8B6B87CB0}"/>
              </a:ext>
            </a:extLst>
          </p:cNvPr>
          <p:cNvPicPr>
            <a:picLocks noChangeAspect="1"/>
          </p:cNvPicPr>
          <p:nvPr/>
        </p:nvPicPr>
        <p:blipFill rotWithShape="1">
          <a:blip r:embed="rId2"/>
          <a:srcRect l="54645" t="51833" r="145" b="-393"/>
          <a:stretch/>
        </p:blipFill>
        <p:spPr>
          <a:xfrm>
            <a:off x="616215" y="1377300"/>
            <a:ext cx="7992888" cy="5142563"/>
          </a:xfrm>
          <a:prstGeom prst="rect">
            <a:avLst/>
          </a:prstGeom>
        </p:spPr>
      </p:pic>
      <p:sp>
        <p:nvSpPr>
          <p:cNvPr id="10" name="Title 1">
            <a:extLst>
              <a:ext uri="{FF2B5EF4-FFF2-40B4-BE49-F238E27FC236}">
                <a16:creationId xmlns:a16="http://schemas.microsoft.com/office/drawing/2014/main" id="{031093D5-1F1F-7E4D-AD9E-2B700EBD7939}"/>
              </a:ext>
            </a:extLst>
          </p:cNvPr>
          <p:cNvSpPr>
            <a:spLocks noGrp="1"/>
          </p:cNvSpPr>
          <p:nvPr>
            <p:ph type="title"/>
          </p:nvPr>
        </p:nvSpPr>
        <p:spPr>
          <a:xfrm>
            <a:off x="221859" y="-27384"/>
            <a:ext cx="8674308" cy="1277784"/>
          </a:xfrm>
        </p:spPr>
        <p:txBody>
          <a:bodyPr>
            <a:noAutofit/>
          </a:bodyPr>
          <a:lstStyle/>
          <a:p>
            <a:r>
              <a:rPr lang="en-US" dirty="0">
                <a:solidFill>
                  <a:schemeClr val="accent1"/>
                </a:solidFill>
              </a:rPr>
              <a:t>Fine-tuning BERT on Dialogue</a:t>
            </a:r>
            <a:br>
              <a:rPr lang="en-US" dirty="0">
                <a:solidFill>
                  <a:schemeClr val="accent1"/>
                </a:solidFill>
              </a:rPr>
            </a:br>
            <a:r>
              <a:rPr lang="en-US" dirty="0">
                <a:solidFill>
                  <a:srgbClr val="C00000"/>
                </a:solidFill>
              </a:rPr>
              <a:t>Slot Filling (SF)</a:t>
            </a:r>
          </a:p>
        </p:txBody>
      </p:sp>
    </p:spTree>
    <p:extLst>
      <p:ext uri="{BB962C8B-B14F-4D97-AF65-F5344CB8AC3E}">
        <p14:creationId xmlns:p14="http://schemas.microsoft.com/office/powerpoint/2010/main" val="1249587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1C1B-A0CA-1345-8D00-5A5DB5BA048B}"/>
              </a:ext>
            </a:extLst>
          </p:cNvPr>
          <p:cNvSpPr>
            <a:spLocks noGrp="1"/>
          </p:cNvSpPr>
          <p:nvPr>
            <p:ph type="title"/>
          </p:nvPr>
        </p:nvSpPr>
        <p:spPr>
          <a:xfrm>
            <a:off x="251520" y="63277"/>
            <a:ext cx="8467283" cy="1143000"/>
          </a:xfrm>
        </p:spPr>
        <p:txBody>
          <a:bodyPr/>
          <a:lstStyle/>
          <a:p>
            <a:r>
              <a:rPr lang="en-US" dirty="0">
                <a:solidFill>
                  <a:schemeClr val="accent1"/>
                </a:solidFill>
              </a:rPr>
              <a:t>Pre-trained Language Model (PLM)</a:t>
            </a:r>
          </a:p>
        </p:txBody>
      </p:sp>
      <p:sp>
        <p:nvSpPr>
          <p:cNvPr id="4" name="Slide Number Placeholder 3">
            <a:extLst>
              <a:ext uri="{FF2B5EF4-FFF2-40B4-BE49-F238E27FC236}">
                <a16:creationId xmlns:a16="http://schemas.microsoft.com/office/drawing/2014/main" id="{73AE9AC7-7542-584E-AE51-D42213CE2AD8}"/>
              </a:ext>
            </a:extLst>
          </p:cNvPr>
          <p:cNvSpPr>
            <a:spLocks noGrp="1"/>
          </p:cNvSpPr>
          <p:nvPr>
            <p:ph type="sldNum" sz="quarter" idx="12"/>
          </p:nvPr>
        </p:nvSpPr>
        <p:spPr/>
        <p:txBody>
          <a:bodyPr/>
          <a:lstStyle/>
          <a:p>
            <a:pPr>
              <a:defRPr/>
            </a:pPr>
            <a:fld id="{E78C9E75-97FD-45D9-8ED3-955348887BB1}" type="slidenum">
              <a:rPr lang="zh-TW" altLang="en-US" smtClean="0"/>
              <a:pPr>
                <a:defRPr/>
              </a:pPr>
              <a:t>67</a:t>
            </a:fld>
            <a:endParaRPr lang="zh-TW" altLang="en-US"/>
          </a:p>
        </p:txBody>
      </p:sp>
      <p:pic>
        <p:nvPicPr>
          <p:cNvPr id="6" name="Picture 5">
            <a:extLst>
              <a:ext uri="{FF2B5EF4-FFF2-40B4-BE49-F238E27FC236}">
                <a16:creationId xmlns:a16="http://schemas.microsoft.com/office/drawing/2014/main" id="{E8D7F805-014B-B04B-B681-CD85C304C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84784"/>
            <a:ext cx="8704966" cy="4896544"/>
          </a:xfrm>
          <a:prstGeom prst="rect">
            <a:avLst/>
          </a:prstGeom>
        </p:spPr>
      </p:pic>
      <p:sp>
        <p:nvSpPr>
          <p:cNvPr id="8" name="TextBox 7">
            <a:extLst>
              <a:ext uri="{FF2B5EF4-FFF2-40B4-BE49-F238E27FC236}">
                <a16:creationId xmlns:a16="http://schemas.microsoft.com/office/drawing/2014/main" id="{6478BA94-A7E8-894B-8815-494975920A0D}"/>
              </a:ext>
            </a:extLst>
          </p:cNvPr>
          <p:cNvSpPr txBox="1"/>
          <p:nvPr/>
        </p:nvSpPr>
        <p:spPr>
          <a:xfrm>
            <a:off x="2695525" y="6550343"/>
            <a:ext cx="3257623"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https://github.com/thunlp/PLMpapers</a:t>
            </a:r>
            <a:endParaRPr lang="en-US" sz="1200" dirty="0"/>
          </a:p>
        </p:txBody>
      </p:sp>
    </p:spTree>
    <p:extLst>
      <p:ext uri="{BB962C8B-B14F-4D97-AF65-F5344CB8AC3E}">
        <p14:creationId xmlns:p14="http://schemas.microsoft.com/office/powerpoint/2010/main" val="3348035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6EE2-23DB-8847-BAAB-EBC698CE584F}"/>
              </a:ext>
            </a:extLst>
          </p:cNvPr>
          <p:cNvSpPr>
            <a:spLocks noGrp="1"/>
          </p:cNvSpPr>
          <p:nvPr>
            <p:ph type="title"/>
          </p:nvPr>
        </p:nvSpPr>
        <p:spPr>
          <a:xfrm>
            <a:off x="226368" y="116632"/>
            <a:ext cx="8738120" cy="1143000"/>
          </a:xfrm>
        </p:spPr>
        <p:txBody>
          <a:bodyPr/>
          <a:lstStyle/>
          <a:p>
            <a:r>
              <a:rPr lang="en-US" dirty="0">
                <a:solidFill>
                  <a:schemeClr val="accent1"/>
                </a:solidFill>
              </a:rPr>
              <a:t>Turing Natural Language Generation (T-NLG) </a:t>
            </a:r>
          </a:p>
        </p:txBody>
      </p:sp>
      <p:sp>
        <p:nvSpPr>
          <p:cNvPr id="4" name="Slide Number Placeholder 3">
            <a:extLst>
              <a:ext uri="{FF2B5EF4-FFF2-40B4-BE49-F238E27FC236}">
                <a16:creationId xmlns:a16="http://schemas.microsoft.com/office/drawing/2014/main" id="{3501E80D-0FDE-9C4E-A53B-B703F745D291}"/>
              </a:ext>
            </a:extLst>
          </p:cNvPr>
          <p:cNvSpPr>
            <a:spLocks noGrp="1"/>
          </p:cNvSpPr>
          <p:nvPr>
            <p:ph type="sldNum" sz="quarter" idx="12"/>
          </p:nvPr>
        </p:nvSpPr>
        <p:spPr/>
        <p:txBody>
          <a:bodyPr/>
          <a:lstStyle/>
          <a:p>
            <a:pPr>
              <a:defRPr/>
            </a:pPr>
            <a:fld id="{E78C9E75-97FD-45D9-8ED3-955348887BB1}" type="slidenum">
              <a:rPr lang="zh-TW" altLang="en-US" smtClean="0"/>
              <a:pPr>
                <a:defRPr/>
              </a:pPr>
              <a:t>68</a:t>
            </a:fld>
            <a:endParaRPr lang="zh-TW" altLang="en-US"/>
          </a:p>
        </p:txBody>
      </p:sp>
      <p:pic>
        <p:nvPicPr>
          <p:cNvPr id="6" name="Picture 5">
            <a:extLst>
              <a:ext uri="{FF2B5EF4-FFF2-40B4-BE49-F238E27FC236}">
                <a16:creationId xmlns:a16="http://schemas.microsoft.com/office/drawing/2014/main" id="{27D80E04-7A64-9041-BB20-B062D8544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12776"/>
            <a:ext cx="8861648" cy="4987842"/>
          </a:xfrm>
          <a:prstGeom prst="rect">
            <a:avLst/>
          </a:prstGeom>
        </p:spPr>
      </p:pic>
      <p:sp>
        <p:nvSpPr>
          <p:cNvPr id="8" name="TextBox 7">
            <a:extLst>
              <a:ext uri="{FF2B5EF4-FFF2-40B4-BE49-F238E27FC236}">
                <a16:creationId xmlns:a16="http://schemas.microsoft.com/office/drawing/2014/main" id="{656FDD40-8C4D-7544-AEFC-6BAF56277E72}"/>
              </a:ext>
            </a:extLst>
          </p:cNvPr>
          <p:cNvSpPr txBox="1"/>
          <p:nvPr/>
        </p:nvSpPr>
        <p:spPr>
          <a:xfrm>
            <a:off x="1081324" y="6597352"/>
            <a:ext cx="6907660" cy="246221"/>
          </a:xfrm>
          <a:prstGeom prst="rect">
            <a:avLst/>
          </a:prstGeom>
          <a:noFill/>
        </p:spPr>
        <p:txBody>
          <a:bodyPr wrap="none" rtlCol="0">
            <a:spAutoFit/>
          </a:bodyPr>
          <a:lstStyle/>
          <a:p>
            <a:r>
              <a:rPr lang="en-US" sz="1000" dirty="0">
                <a:solidFill>
                  <a:schemeClr val="bg1">
                    <a:lumMod val="75000"/>
                  </a:schemeClr>
                </a:solidFill>
              </a:rPr>
              <a:t>Source: </a:t>
            </a:r>
            <a:r>
              <a:rPr lang="en-US" sz="1000" dirty="0">
                <a:hlinkClick r:id="rId3"/>
              </a:rPr>
              <a:t>https://www.microsoft.com/en-us/research/blog/turing-nlg-a-17-billion-parameter-language-model-by-microsoft/</a:t>
            </a:r>
            <a:endParaRPr lang="en-US" sz="1000" dirty="0"/>
          </a:p>
        </p:txBody>
      </p:sp>
      <p:sp>
        <p:nvSpPr>
          <p:cNvPr id="10" name="TextBox 9">
            <a:extLst>
              <a:ext uri="{FF2B5EF4-FFF2-40B4-BE49-F238E27FC236}">
                <a16:creationId xmlns:a16="http://schemas.microsoft.com/office/drawing/2014/main" id="{B1DE7569-03B2-C84B-B1D9-4C0DE95F60A4}"/>
              </a:ext>
            </a:extLst>
          </p:cNvPr>
          <p:cNvSpPr txBox="1"/>
          <p:nvPr/>
        </p:nvSpPr>
        <p:spPr>
          <a:xfrm>
            <a:off x="2699792" y="4725144"/>
            <a:ext cx="1307729" cy="584775"/>
          </a:xfrm>
          <a:prstGeom prst="rect">
            <a:avLst/>
          </a:prstGeom>
          <a:noFill/>
        </p:spPr>
        <p:txBody>
          <a:bodyPr wrap="none" rtlCol="0">
            <a:spAutoFit/>
          </a:bodyPr>
          <a:lstStyle/>
          <a:p>
            <a:pPr algn="ctr"/>
            <a:r>
              <a:rPr lang="en-US" sz="1600" dirty="0">
                <a:solidFill>
                  <a:srgbClr val="FF0000"/>
                </a:solidFill>
                <a:latin typeface="Arial" panose="020B0604020202020204" pitchFamily="34" charset="0"/>
                <a:cs typeface="Arial" panose="020B0604020202020204" pitchFamily="34" charset="0"/>
              </a:rPr>
              <a:t>BERT-Large</a:t>
            </a:r>
          </a:p>
          <a:p>
            <a:pPr algn="ctr"/>
            <a:r>
              <a:rPr lang="en-US" sz="1600" dirty="0">
                <a:solidFill>
                  <a:srgbClr val="FF0000"/>
                </a:solidFill>
                <a:latin typeface="Arial" panose="020B0604020202020204" pitchFamily="34" charset="0"/>
                <a:cs typeface="Arial" panose="020B0604020202020204" pitchFamily="34" charset="0"/>
              </a:rPr>
              <a:t>340m</a:t>
            </a:r>
          </a:p>
        </p:txBody>
      </p:sp>
      <p:sp>
        <p:nvSpPr>
          <p:cNvPr id="11" name="TextBox 10">
            <a:extLst>
              <a:ext uri="{FF2B5EF4-FFF2-40B4-BE49-F238E27FC236}">
                <a16:creationId xmlns:a16="http://schemas.microsoft.com/office/drawing/2014/main" id="{120ED7AC-AD88-234E-9476-0002BE54B8C8}"/>
              </a:ext>
            </a:extLst>
          </p:cNvPr>
          <p:cNvSpPr txBox="1"/>
          <p:nvPr/>
        </p:nvSpPr>
        <p:spPr>
          <a:xfrm>
            <a:off x="683568"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2018</a:t>
            </a:r>
          </a:p>
        </p:txBody>
      </p:sp>
      <p:sp>
        <p:nvSpPr>
          <p:cNvPr id="12" name="TextBox 11">
            <a:extLst>
              <a:ext uri="{FF2B5EF4-FFF2-40B4-BE49-F238E27FC236}">
                <a16:creationId xmlns:a16="http://schemas.microsoft.com/office/drawing/2014/main" id="{40C8432B-8D9A-754C-8FEE-AC36D3524E5A}"/>
              </a:ext>
            </a:extLst>
          </p:cNvPr>
          <p:cNvSpPr txBox="1"/>
          <p:nvPr/>
        </p:nvSpPr>
        <p:spPr>
          <a:xfrm>
            <a:off x="3850683" y="626220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2019</a:t>
            </a:r>
          </a:p>
        </p:txBody>
      </p:sp>
      <p:sp>
        <p:nvSpPr>
          <p:cNvPr id="13" name="TextBox 12">
            <a:extLst>
              <a:ext uri="{FF2B5EF4-FFF2-40B4-BE49-F238E27FC236}">
                <a16:creationId xmlns:a16="http://schemas.microsoft.com/office/drawing/2014/main" id="{410517E7-9AEA-0E49-A375-09767C58BE9E}"/>
              </a:ext>
            </a:extLst>
          </p:cNvPr>
          <p:cNvSpPr txBox="1"/>
          <p:nvPr/>
        </p:nvSpPr>
        <p:spPr>
          <a:xfrm>
            <a:off x="7415284" y="6254931"/>
            <a:ext cx="639919" cy="338554"/>
          </a:xfrm>
          <a:prstGeom prst="rect">
            <a:avLst/>
          </a:prstGeom>
          <a:noFill/>
        </p:spPr>
        <p:txBody>
          <a:bodyPr wrap="none" rtlCol="0">
            <a:spAutoFit/>
          </a:bodyPr>
          <a:lstStyle/>
          <a:p>
            <a:pPr algn="ctr"/>
            <a:r>
              <a:rPr lang="en-US" sz="1600" b="1" dirty="0">
                <a:solidFill>
                  <a:schemeClr val="accent1"/>
                </a:solidFill>
                <a:latin typeface="Arial" panose="020B0604020202020204" pitchFamily="34" charset="0"/>
                <a:cs typeface="Arial" panose="020B0604020202020204" pitchFamily="34" charset="0"/>
              </a:rPr>
              <a:t>2020</a:t>
            </a:r>
          </a:p>
        </p:txBody>
      </p:sp>
      <p:sp>
        <p:nvSpPr>
          <p:cNvPr id="14" name="TextBox 13">
            <a:extLst>
              <a:ext uri="{FF2B5EF4-FFF2-40B4-BE49-F238E27FC236}">
                <a16:creationId xmlns:a16="http://schemas.microsoft.com/office/drawing/2014/main" id="{A801E867-3D4D-EF4F-BD7A-C0F0E775AC4E}"/>
              </a:ext>
            </a:extLst>
          </p:cNvPr>
          <p:cNvSpPr txBox="1"/>
          <p:nvPr/>
        </p:nvSpPr>
        <p:spPr>
          <a:xfrm>
            <a:off x="4205724" y="4365104"/>
            <a:ext cx="777649"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GPT-2</a:t>
            </a:r>
          </a:p>
          <a:p>
            <a:pPr algn="ctr"/>
            <a:r>
              <a:rPr lang="en-US" sz="1600" dirty="0">
                <a:solidFill>
                  <a:srgbClr val="C00000"/>
                </a:solidFill>
                <a:latin typeface="Arial" panose="020B0604020202020204" pitchFamily="34" charset="0"/>
                <a:cs typeface="Arial" panose="020B0604020202020204" pitchFamily="34" charset="0"/>
              </a:rPr>
              <a:t>1.5b</a:t>
            </a:r>
          </a:p>
        </p:txBody>
      </p:sp>
      <p:sp>
        <p:nvSpPr>
          <p:cNvPr id="15" name="TextBox 14">
            <a:extLst>
              <a:ext uri="{FF2B5EF4-FFF2-40B4-BE49-F238E27FC236}">
                <a16:creationId xmlns:a16="http://schemas.microsoft.com/office/drawing/2014/main" id="{EB16A68D-7CC3-E14C-BCC8-F6D1C33AA089}"/>
              </a:ext>
            </a:extLst>
          </p:cNvPr>
          <p:cNvSpPr txBox="1"/>
          <p:nvPr/>
        </p:nvSpPr>
        <p:spPr>
          <a:xfrm>
            <a:off x="5868144" y="4716433"/>
            <a:ext cx="1078309"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RoBERTa</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355m</a:t>
            </a:r>
          </a:p>
        </p:txBody>
      </p:sp>
      <p:sp>
        <p:nvSpPr>
          <p:cNvPr id="19" name="TextBox 18">
            <a:extLst>
              <a:ext uri="{FF2B5EF4-FFF2-40B4-BE49-F238E27FC236}">
                <a16:creationId xmlns:a16="http://schemas.microsoft.com/office/drawing/2014/main" id="{67F32030-DF4D-1840-9799-94CEB3819DA8}"/>
              </a:ext>
            </a:extLst>
          </p:cNvPr>
          <p:cNvSpPr txBox="1"/>
          <p:nvPr/>
        </p:nvSpPr>
        <p:spPr>
          <a:xfrm>
            <a:off x="6715970" y="5053360"/>
            <a:ext cx="1168398" cy="584775"/>
          </a:xfrm>
          <a:prstGeom prst="rect">
            <a:avLst/>
          </a:prstGeom>
          <a:noFill/>
        </p:spPr>
        <p:txBody>
          <a:bodyPr wrap="none" rtlCol="0">
            <a:spAutoFit/>
          </a:bodyPr>
          <a:lstStyle/>
          <a:p>
            <a:pPr algn="ctr"/>
            <a:r>
              <a:rPr lang="en-US" sz="1600" dirty="0" err="1">
                <a:solidFill>
                  <a:srgbClr val="FF0000"/>
                </a:solidFill>
                <a:latin typeface="Arial" panose="020B0604020202020204" pitchFamily="34" charset="0"/>
                <a:cs typeface="Arial" panose="020B0604020202020204" pitchFamily="34" charset="0"/>
              </a:rPr>
              <a:t>DistilBERT</a:t>
            </a:r>
            <a:endParaRPr lang="en-US" sz="1600" dirty="0">
              <a:solidFill>
                <a:srgbClr val="FF0000"/>
              </a:solidFill>
              <a:latin typeface="Arial" panose="020B0604020202020204" pitchFamily="34" charset="0"/>
              <a:cs typeface="Arial" panose="020B0604020202020204" pitchFamily="34" charset="0"/>
            </a:endParaRPr>
          </a:p>
          <a:p>
            <a:pPr algn="ctr"/>
            <a:r>
              <a:rPr lang="en-US" sz="1600" dirty="0">
                <a:solidFill>
                  <a:srgbClr val="FF0000"/>
                </a:solidFill>
                <a:latin typeface="Arial" panose="020B0604020202020204" pitchFamily="34" charset="0"/>
                <a:cs typeface="Arial" panose="020B0604020202020204" pitchFamily="34" charset="0"/>
              </a:rPr>
              <a:t>66m</a:t>
            </a:r>
          </a:p>
        </p:txBody>
      </p:sp>
      <p:sp>
        <p:nvSpPr>
          <p:cNvPr id="20" name="TextBox 19">
            <a:extLst>
              <a:ext uri="{FF2B5EF4-FFF2-40B4-BE49-F238E27FC236}">
                <a16:creationId xmlns:a16="http://schemas.microsoft.com/office/drawing/2014/main" id="{A3BF2FB0-7BBE-8745-A1C5-DB45BA000114}"/>
              </a:ext>
            </a:extLst>
          </p:cNvPr>
          <p:cNvSpPr txBox="1"/>
          <p:nvPr/>
        </p:nvSpPr>
        <p:spPr>
          <a:xfrm>
            <a:off x="5732373" y="3132257"/>
            <a:ext cx="1337226" cy="584775"/>
          </a:xfrm>
          <a:prstGeom prst="rect">
            <a:avLst/>
          </a:prstGeom>
          <a:noFill/>
        </p:spPr>
        <p:txBody>
          <a:bodyPr wrap="none" rtlCol="0">
            <a:spAutoFit/>
          </a:bodyPr>
          <a:lstStyle/>
          <a:p>
            <a:pPr algn="ctr"/>
            <a:r>
              <a:rPr lang="en-US" sz="1600" dirty="0" err="1">
                <a:solidFill>
                  <a:srgbClr val="C00000"/>
                </a:solidFill>
                <a:latin typeface="Arial" panose="020B0604020202020204" pitchFamily="34" charset="0"/>
                <a:cs typeface="Arial" panose="020B0604020202020204" pitchFamily="34" charset="0"/>
              </a:rPr>
              <a:t>MegatronLM</a:t>
            </a:r>
            <a:endParaRPr lang="en-US" sz="1600" dirty="0">
              <a:solidFill>
                <a:srgbClr val="C00000"/>
              </a:solidFill>
              <a:latin typeface="Arial" panose="020B0604020202020204" pitchFamily="34" charset="0"/>
              <a:cs typeface="Arial" panose="020B0604020202020204" pitchFamily="34" charset="0"/>
            </a:endParaRPr>
          </a:p>
          <a:p>
            <a:pPr algn="ctr"/>
            <a:r>
              <a:rPr lang="en-US" sz="1600" dirty="0">
                <a:solidFill>
                  <a:srgbClr val="C00000"/>
                </a:solidFill>
                <a:latin typeface="Arial" panose="020B0604020202020204" pitchFamily="34" charset="0"/>
                <a:cs typeface="Arial" panose="020B0604020202020204" pitchFamily="34" charset="0"/>
              </a:rPr>
              <a:t>8.3b</a:t>
            </a:r>
          </a:p>
        </p:txBody>
      </p:sp>
      <p:sp>
        <p:nvSpPr>
          <p:cNvPr id="21" name="TextBox 20">
            <a:extLst>
              <a:ext uri="{FF2B5EF4-FFF2-40B4-BE49-F238E27FC236}">
                <a16:creationId xmlns:a16="http://schemas.microsoft.com/office/drawing/2014/main" id="{5BE54D9C-99AB-8341-B8D8-CF6504698272}"/>
              </a:ext>
            </a:extLst>
          </p:cNvPr>
          <p:cNvSpPr txBox="1"/>
          <p:nvPr/>
        </p:nvSpPr>
        <p:spPr>
          <a:xfrm>
            <a:off x="7167506" y="1412776"/>
            <a:ext cx="788870" cy="584775"/>
          </a:xfrm>
          <a:prstGeom prst="rect">
            <a:avLst/>
          </a:prstGeom>
          <a:noFill/>
        </p:spPr>
        <p:txBody>
          <a:bodyPr wrap="none" rtlCol="0">
            <a:spAutoFit/>
          </a:bodyPr>
          <a:lstStyle/>
          <a:p>
            <a:pPr algn="ctr"/>
            <a:r>
              <a:rPr lang="en-US" sz="1600" dirty="0">
                <a:solidFill>
                  <a:srgbClr val="C00000"/>
                </a:solidFill>
                <a:latin typeface="Arial" panose="020B0604020202020204" pitchFamily="34" charset="0"/>
                <a:cs typeface="Arial" panose="020B0604020202020204" pitchFamily="34" charset="0"/>
              </a:rPr>
              <a:t>T-NLG</a:t>
            </a:r>
          </a:p>
          <a:p>
            <a:pPr algn="ctr"/>
            <a:r>
              <a:rPr lang="en-US" sz="1600" dirty="0">
                <a:solidFill>
                  <a:srgbClr val="C00000"/>
                </a:solidFill>
                <a:latin typeface="Arial" panose="020B0604020202020204" pitchFamily="34" charset="0"/>
                <a:cs typeface="Arial" panose="020B0604020202020204" pitchFamily="34" charset="0"/>
              </a:rPr>
              <a:t>17b</a:t>
            </a:r>
          </a:p>
        </p:txBody>
      </p:sp>
    </p:spTree>
    <p:extLst>
      <p:ext uri="{BB962C8B-B14F-4D97-AF65-F5344CB8AC3E}">
        <p14:creationId xmlns:p14="http://schemas.microsoft.com/office/powerpoint/2010/main" val="4128265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49342-6DBF-8041-B494-5C3D7F6007B0}"/>
              </a:ext>
            </a:extLst>
          </p:cNvPr>
          <p:cNvSpPr>
            <a:spLocks noGrp="1"/>
          </p:cNvSpPr>
          <p:nvPr>
            <p:ph idx="1"/>
          </p:nvPr>
        </p:nvSpPr>
        <p:spPr>
          <a:xfrm>
            <a:off x="457200" y="1742293"/>
            <a:ext cx="8229600" cy="4855059"/>
          </a:xfrm>
        </p:spPr>
        <p:txBody>
          <a:bodyPr/>
          <a:lstStyle/>
          <a:p>
            <a:r>
              <a:rPr lang="en-US" sz="2400" dirty="0"/>
              <a:t>Transformers</a:t>
            </a:r>
          </a:p>
          <a:p>
            <a:pPr lvl="1"/>
            <a:r>
              <a:rPr lang="en-US" sz="2400" dirty="0" err="1"/>
              <a:t>pytorch</a:t>
            </a:r>
            <a:r>
              <a:rPr lang="en-US" sz="2400" dirty="0"/>
              <a:t>-transformers </a:t>
            </a:r>
          </a:p>
          <a:p>
            <a:pPr lvl="1"/>
            <a:r>
              <a:rPr lang="en-US" sz="2400" dirty="0" err="1"/>
              <a:t>pytorch</a:t>
            </a:r>
            <a:r>
              <a:rPr lang="en-US" sz="2400" dirty="0"/>
              <a:t>-pretrained-</a:t>
            </a:r>
            <a:r>
              <a:rPr lang="en-US" sz="2400" dirty="0" err="1"/>
              <a:t>bert</a:t>
            </a:r>
            <a:endParaRPr lang="en-US" sz="2400" dirty="0"/>
          </a:p>
          <a:p>
            <a:r>
              <a:rPr lang="en-US" sz="2400" dirty="0"/>
              <a:t>provides state-of-the-art general-purpose architectures </a:t>
            </a:r>
          </a:p>
          <a:p>
            <a:pPr lvl="1"/>
            <a:r>
              <a:rPr lang="en-US" sz="2400" dirty="0"/>
              <a:t>(BERT, GPT-2, </a:t>
            </a:r>
            <a:r>
              <a:rPr lang="en-US" sz="2400" dirty="0" err="1"/>
              <a:t>RoBERTa</a:t>
            </a:r>
            <a:r>
              <a:rPr lang="en-US" sz="2400" dirty="0"/>
              <a:t>, XLM, </a:t>
            </a:r>
            <a:r>
              <a:rPr lang="en-US" sz="2400" dirty="0" err="1"/>
              <a:t>DistilBert</a:t>
            </a:r>
            <a:r>
              <a:rPr lang="en-US" sz="2400" dirty="0"/>
              <a:t>, </a:t>
            </a:r>
            <a:r>
              <a:rPr lang="en-US" sz="2400" dirty="0" err="1"/>
              <a:t>XLNet</a:t>
            </a:r>
            <a:r>
              <a:rPr lang="en-US" sz="2400" dirty="0"/>
              <a:t>, CTRL...) </a:t>
            </a:r>
          </a:p>
          <a:p>
            <a:pPr lvl="1"/>
            <a:r>
              <a:rPr lang="en-US" sz="2400" dirty="0"/>
              <a:t>for Natural Language Understanding (NLU) and </a:t>
            </a:r>
            <a:br>
              <a:rPr lang="en-US" sz="2400" dirty="0"/>
            </a:br>
            <a:r>
              <a:rPr lang="en-US" sz="2400" dirty="0"/>
              <a:t>Natural Language Generation (NLG) </a:t>
            </a:r>
            <a:br>
              <a:rPr lang="en-US" sz="2400" dirty="0"/>
            </a:br>
            <a:r>
              <a:rPr lang="en-US" sz="2400" dirty="0"/>
              <a:t>with over 32+ pretrained models </a:t>
            </a:r>
            <a:br>
              <a:rPr lang="en-US" sz="2400" dirty="0"/>
            </a:br>
            <a:r>
              <a:rPr lang="en-US" sz="2400" dirty="0"/>
              <a:t>in 100+ languages </a:t>
            </a:r>
            <a:br>
              <a:rPr lang="en-US" sz="2400" dirty="0"/>
            </a:br>
            <a:r>
              <a:rPr lang="en-US" sz="2400" dirty="0"/>
              <a:t>and deep interoperability between </a:t>
            </a:r>
            <a:br>
              <a:rPr lang="en-US" sz="2400" dirty="0"/>
            </a:br>
            <a:r>
              <a:rPr lang="en-US" sz="2400" dirty="0"/>
              <a:t>TensorFlow 2.0 and </a:t>
            </a:r>
            <a:br>
              <a:rPr lang="en-US" sz="2400" dirty="0"/>
            </a:br>
            <a:r>
              <a:rPr lang="en-US" sz="2400" dirty="0" err="1"/>
              <a:t>PyTorch</a:t>
            </a:r>
            <a:r>
              <a:rPr lang="en-US" sz="2400" dirty="0"/>
              <a:t>.</a:t>
            </a:r>
          </a:p>
        </p:txBody>
      </p:sp>
      <p:sp>
        <p:nvSpPr>
          <p:cNvPr id="4" name="Slide Number Placeholder 3">
            <a:extLst>
              <a:ext uri="{FF2B5EF4-FFF2-40B4-BE49-F238E27FC236}">
                <a16:creationId xmlns:a16="http://schemas.microsoft.com/office/drawing/2014/main" id="{54522ECF-BED0-294A-87F8-1142095022E4}"/>
              </a:ext>
            </a:extLst>
          </p:cNvPr>
          <p:cNvSpPr>
            <a:spLocks noGrp="1"/>
          </p:cNvSpPr>
          <p:nvPr>
            <p:ph type="sldNum" sz="quarter" idx="12"/>
          </p:nvPr>
        </p:nvSpPr>
        <p:spPr/>
        <p:txBody>
          <a:bodyPr/>
          <a:lstStyle/>
          <a:p>
            <a:pPr>
              <a:defRPr/>
            </a:pPr>
            <a:fld id="{E78C9E75-97FD-45D9-8ED3-955348887BB1}" type="slidenum">
              <a:rPr lang="zh-TW" altLang="en-US" smtClean="0"/>
              <a:pPr>
                <a:defRPr/>
              </a:pPr>
              <a:t>69</a:t>
            </a:fld>
            <a:endParaRPr lang="zh-TW" altLang="en-US"/>
          </a:p>
        </p:txBody>
      </p:sp>
      <p:sp>
        <p:nvSpPr>
          <p:cNvPr id="5" name="Title 1">
            <a:extLst>
              <a:ext uri="{FF2B5EF4-FFF2-40B4-BE49-F238E27FC236}">
                <a16:creationId xmlns:a16="http://schemas.microsoft.com/office/drawing/2014/main" id="{AECAA3D3-4707-3F40-B59D-7F218192A096}"/>
              </a:ext>
            </a:extLst>
          </p:cNvPr>
          <p:cNvSpPr>
            <a:spLocks noGrp="1"/>
          </p:cNvSpPr>
          <p:nvPr>
            <p:ph type="title"/>
          </p:nvPr>
        </p:nvSpPr>
        <p:spPr>
          <a:xfrm>
            <a:off x="457200" y="44624"/>
            <a:ext cx="8229600" cy="1570186"/>
          </a:xfrm>
        </p:spPr>
        <p:txBody>
          <a:bodyPr/>
          <a:lstStyle/>
          <a:p>
            <a:r>
              <a:rPr lang="en-US" dirty="0">
                <a:solidFill>
                  <a:schemeClr val="accent1"/>
                </a:solidFill>
              </a:rPr>
              <a:t>Transformers</a:t>
            </a:r>
            <a:br>
              <a:rPr lang="en-US" dirty="0">
                <a:solidFill>
                  <a:schemeClr val="accent1"/>
                </a:solidFill>
              </a:rPr>
            </a:br>
            <a:r>
              <a:rPr lang="en-US" sz="3200" dirty="0">
                <a:solidFill>
                  <a:schemeClr val="accent1"/>
                </a:solidFill>
              </a:rPr>
              <a:t>State-of-the-art Natural Language Processing for TensorFlow 2.0 and </a:t>
            </a:r>
            <a:r>
              <a:rPr lang="en-US" sz="3200" dirty="0" err="1">
                <a:solidFill>
                  <a:schemeClr val="accent1"/>
                </a:solidFill>
              </a:rPr>
              <a:t>PyTorch</a:t>
            </a:r>
            <a:endParaRPr lang="en-US" sz="3200" dirty="0">
              <a:solidFill>
                <a:schemeClr val="accent1"/>
              </a:solidFill>
            </a:endParaRPr>
          </a:p>
        </p:txBody>
      </p:sp>
      <p:pic>
        <p:nvPicPr>
          <p:cNvPr id="6" name="Picture 5">
            <a:extLst>
              <a:ext uri="{FF2B5EF4-FFF2-40B4-BE49-F238E27FC236}">
                <a16:creationId xmlns:a16="http://schemas.microsoft.com/office/drawing/2014/main" id="{55013E47-F9E5-2F4D-9763-21A4F32FF7A2}"/>
              </a:ext>
            </a:extLst>
          </p:cNvPr>
          <p:cNvPicPr>
            <a:picLocks noChangeAspect="1"/>
          </p:cNvPicPr>
          <p:nvPr/>
        </p:nvPicPr>
        <p:blipFill>
          <a:blip r:embed="rId2"/>
          <a:stretch>
            <a:fillRect/>
          </a:stretch>
        </p:blipFill>
        <p:spPr>
          <a:xfrm>
            <a:off x="107503" y="94618"/>
            <a:ext cx="2673921" cy="454062"/>
          </a:xfrm>
          <a:prstGeom prst="rect">
            <a:avLst/>
          </a:prstGeom>
        </p:spPr>
      </p:pic>
      <p:sp>
        <p:nvSpPr>
          <p:cNvPr id="8" name="TextBox 7">
            <a:extLst>
              <a:ext uri="{FF2B5EF4-FFF2-40B4-BE49-F238E27FC236}">
                <a16:creationId xmlns:a16="http://schemas.microsoft.com/office/drawing/2014/main" id="{63C629D2-FD48-F145-89A9-2741C5C47D2D}"/>
              </a:ext>
            </a:extLst>
          </p:cNvPr>
          <p:cNvSpPr txBox="1"/>
          <p:nvPr/>
        </p:nvSpPr>
        <p:spPr>
          <a:xfrm>
            <a:off x="2695525" y="6550343"/>
            <a:ext cx="3752950" cy="276999"/>
          </a:xfrm>
          <a:prstGeom prst="rect">
            <a:avLst/>
          </a:prstGeom>
          <a:noFill/>
        </p:spPr>
        <p:txBody>
          <a:bodyPr wrap="none" rtlCol="0">
            <a:spAutoFit/>
          </a:bodyPr>
          <a:lstStyle/>
          <a:p>
            <a:r>
              <a:rPr lang="en-US" sz="1200" dirty="0">
                <a:solidFill>
                  <a:schemeClr val="bg1">
                    <a:lumMod val="75000"/>
                  </a:schemeClr>
                </a:solidFill>
              </a:rPr>
              <a:t>Source: </a:t>
            </a:r>
            <a:r>
              <a:rPr lang="en-US" sz="1200" dirty="0">
                <a:hlinkClick r:id="rId3"/>
              </a:rPr>
              <a:t>https://github.com/huggingface/transformers</a:t>
            </a:r>
            <a:endParaRPr lang="en-US" sz="1200" dirty="0"/>
          </a:p>
        </p:txBody>
      </p:sp>
    </p:spTree>
    <p:extLst>
      <p:ext uri="{BB962C8B-B14F-4D97-AF65-F5344CB8AC3E}">
        <p14:creationId xmlns:p14="http://schemas.microsoft.com/office/powerpoint/2010/main" val="379811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878B0-4EDE-8345-B17C-67D6C9ED2D35}"/>
              </a:ext>
            </a:extLst>
          </p:cNvPr>
          <p:cNvSpPr>
            <a:spLocks noGrp="1"/>
          </p:cNvSpPr>
          <p:nvPr>
            <p:ph idx="1"/>
          </p:nvPr>
        </p:nvSpPr>
        <p:spPr>
          <a:xfrm>
            <a:off x="457200" y="2636912"/>
            <a:ext cx="8229600" cy="3878744"/>
          </a:xfrm>
        </p:spPr>
        <p:txBody>
          <a:bodyPr/>
          <a:lstStyle/>
          <a:p>
            <a:r>
              <a:rPr lang="en-US" dirty="0"/>
              <a:t>Annual ICT application competition held for university and college students</a:t>
            </a:r>
          </a:p>
          <a:p>
            <a:r>
              <a:rPr lang="en-US" dirty="0"/>
              <a:t>The largest and the most significant contest in Taiwan.</a:t>
            </a:r>
          </a:p>
          <a:p>
            <a:r>
              <a:rPr lang="en-US" dirty="0"/>
              <a:t>More than </a:t>
            </a:r>
            <a:r>
              <a:rPr lang="en-US" dirty="0">
                <a:solidFill>
                  <a:srgbClr val="C00000"/>
                </a:solidFill>
              </a:rPr>
              <a:t>ten thousand teachers and students</a:t>
            </a:r>
            <a:r>
              <a:rPr lang="en-US" dirty="0"/>
              <a:t> from over </a:t>
            </a:r>
            <a:r>
              <a:rPr lang="en-US" dirty="0">
                <a:solidFill>
                  <a:srgbClr val="C00000"/>
                </a:solidFill>
              </a:rPr>
              <a:t>one hundred universities and colleges</a:t>
            </a:r>
            <a:r>
              <a:rPr lang="en-US" dirty="0"/>
              <a:t> have participated in the Contest.</a:t>
            </a:r>
          </a:p>
        </p:txBody>
      </p:sp>
      <p:sp>
        <p:nvSpPr>
          <p:cNvPr id="4" name="Slide Number Placeholder 3">
            <a:extLst>
              <a:ext uri="{FF2B5EF4-FFF2-40B4-BE49-F238E27FC236}">
                <a16:creationId xmlns:a16="http://schemas.microsoft.com/office/drawing/2014/main" id="{853F0063-850D-E240-B28A-170BB5A21632}"/>
              </a:ext>
            </a:extLst>
          </p:cNvPr>
          <p:cNvSpPr>
            <a:spLocks noGrp="1"/>
          </p:cNvSpPr>
          <p:nvPr>
            <p:ph type="sldNum" sz="quarter" idx="12"/>
          </p:nvPr>
        </p:nvSpPr>
        <p:spPr/>
        <p:txBody>
          <a:bodyPr/>
          <a:lstStyle/>
          <a:p>
            <a:pPr>
              <a:defRPr/>
            </a:pPr>
            <a:fld id="{E78C9E75-97FD-45D9-8ED3-955348887BB1}" type="slidenum">
              <a:rPr lang="zh-TW" altLang="en-US" smtClean="0"/>
              <a:pPr>
                <a:defRPr/>
              </a:pPr>
              <a:t>7</a:t>
            </a:fld>
            <a:endParaRPr lang="zh-TW" altLang="en-US"/>
          </a:p>
        </p:txBody>
      </p:sp>
      <p:sp>
        <p:nvSpPr>
          <p:cNvPr id="5" name="Title 1">
            <a:extLst>
              <a:ext uri="{FF2B5EF4-FFF2-40B4-BE49-F238E27FC236}">
                <a16:creationId xmlns:a16="http://schemas.microsoft.com/office/drawing/2014/main" id="{F50178C4-939B-5048-B5DA-E6958B768A4C}"/>
              </a:ext>
            </a:extLst>
          </p:cNvPr>
          <p:cNvSpPr>
            <a:spLocks noGrp="1"/>
          </p:cNvSpPr>
          <p:nvPr>
            <p:ph type="title"/>
          </p:nvPr>
        </p:nvSpPr>
        <p:spPr>
          <a:xfrm>
            <a:off x="179512" y="0"/>
            <a:ext cx="8784976" cy="2027188"/>
          </a:xfrm>
        </p:spPr>
        <p:txBody>
          <a:bodyPr/>
          <a:lstStyle/>
          <a:p>
            <a:r>
              <a:rPr lang="en-US" altLang="zh-TW" dirty="0">
                <a:solidFill>
                  <a:schemeClr val="accent1"/>
                </a:solidFill>
              </a:rPr>
              <a:t> 2018 The 23</a:t>
            </a:r>
            <a:r>
              <a:rPr lang="en-US" altLang="zh-TW" baseline="30000" dirty="0">
                <a:solidFill>
                  <a:schemeClr val="accent1"/>
                </a:solidFill>
              </a:rPr>
              <a:t>th</a:t>
            </a:r>
            <a:r>
              <a:rPr lang="en-US" altLang="zh-TW" dirty="0">
                <a:solidFill>
                  <a:schemeClr val="accent1"/>
                </a:solidFill>
              </a:rPr>
              <a:t> International ICT </a:t>
            </a:r>
            <a:br>
              <a:rPr lang="en-US" altLang="zh-TW" dirty="0">
                <a:solidFill>
                  <a:schemeClr val="accent1"/>
                </a:solidFill>
              </a:rPr>
            </a:br>
            <a:r>
              <a:rPr lang="en-US" altLang="zh-TW" dirty="0">
                <a:solidFill>
                  <a:schemeClr val="accent1"/>
                </a:solidFill>
              </a:rPr>
              <a:t>Innovative Services Awards </a:t>
            </a:r>
            <a:br>
              <a:rPr lang="en-US" altLang="zh-TW" dirty="0">
                <a:solidFill>
                  <a:schemeClr val="accent1"/>
                </a:solidFill>
              </a:rPr>
            </a:br>
            <a:r>
              <a:rPr lang="en-US" altLang="zh-TW" dirty="0">
                <a:solidFill>
                  <a:schemeClr val="accent1"/>
                </a:solidFill>
              </a:rPr>
              <a:t>(</a:t>
            </a:r>
            <a:r>
              <a:rPr lang="en-US" altLang="zh-TW" dirty="0" err="1">
                <a:solidFill>
                  <a:schemeClr val="accent1"/>
                </a:solidFill>
              </a:rPr>
              <a:t>InnoServe</a:t>
            </a:r>
            <a:r>
              <a:rPr lang="en-US" altLang="zh-TW" dirty="0">
                <a:solidFill>
                  <a:schemeClr val="accent1"/>
                </a:solidFill>
              </a:rPr>
              <a:t> Awards 2018) </a:t>
            </a:r>
            <a:endParaRPr lang="en-US" dirty="0">
              <a:solidFill>
                <a:schemeClr val="accent1"/>
              </a:solidFill>
            </a:endParaRPr>
          </a:p>
        </p:txBody>
      </p:sp>
      <p:sp>
        <p:nvSpPr>
          <p:cNvPr id="6" name="Rectangle 5">
            <a:extLst>
              <a:ext uri="{FF2B5EF4-FFF2-40B4-BE49-F238E27FC236}">
                <a16:creationId xmlns:a16="http://schemas.microsoft.com/office/drawing/2014/main" id="{997558A1-7388-F84C-8B9C-968A54AFC870}"/>
              </a:ext>
            </a:extLst>
          </p:cNvPr>
          <p:cNvSpPr/>
          <p:nvPr/>
        </p:nvSpPr>
        <p:spPr>
          <a:xfrm>
            <a:off x="2479119" y="6515656"/>
            <a:ext cx="4185761" cy="369332"/>
          </a:xfrm>
          <a:prstGeom prst="rect">
            <a:avLst/>
          </a:prstGeom>
        </p:spPr>
        <p:txBody>
          <a:bodyPr wrap="none">
            <a:spAutoFit/>
          </a:bodyPr>
          <a:lstStyle/>
          <a:p>
            <a:r>
              <a:rPr lang="en-US" dirty="0">
                <a:hlinkClick r:id="rId2"/>
              </a:rPr>
              <a:t>https://innoserve.tca.org.tw/award.aspx</a:t>
            </a:r>
            <a:endParaRPr lang="en-US" dirty="0"/>
          </a:p>
        </p:txBody>
      </p:sp>
      <p:pic>
        <p:nvPicPr>
          <p:cNvPr id="9" name="Picture 8">
            <a:extLst>
              <a:ext uri="{FF2B5EF4-FFF2-40B4-BE49-F238E27FC236}">
                <a16:creationId xmlns:a16="http://schemas.microsoft.com/office/drawing/2014/main" id="{518FC456-E374-A24C-A72F-93E32B87F6C4}"/>
              </a:ext>
            </a:extLst>
          </p:cNvPr>
          <p:cNvPicPr>
            <a:picLocks noChangeAspect="1"/>
          </p:cNvPicPr>
          <p:nvPr/>
        </p:nvPicPr>
        <p:blipFill rotWithShape="1">
          <a:blip r:embed="rId3">
            <a:extLst>
              <a:ext uri="{28A0092B-C50C-407E-A947-70E740481C1C}">
                <a14:useLocalDpi xmlns:a14="http://schemas.microsoft.com/office/drawing/2010/main" val="0"/>
              </a:ext>
            </a:extLst>
          </a:blip>
          <a:srcRect t="19026" r="53259"/>
          <a:stretch/>
        </p:blipFill>
        <p:spPr>
          <a:xfrm>
            <a:off x="3600837" y="2027188"/>
            <a:ext cx="1907267" cy="746092"/>
          </a:xfrm>
          <a:prstGeom prst="rect">
            <a:avLst/>
          </a:prstGeom>
        </p:spPr>
      </p:pic>
    </p:spTree>
    <p:extLst>
      <p:ext uri="{BB962C8B-B14F-4D97-AF65-F5344CB8AC3E}">
        <p14:creationId xmlns:p14="http://schemas.microsoft.com/office/powerpoint/2010/main" val="3079726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3CDE-32C3-7F4F-9991-062603D7CD3F}"/>
              </a:ext>
            </a:extLst>
          </p:cNvPr>
          <p:cNvSpPr>
            <a:spLocks noGrp="1"/>
          </p:cNvSpPr>
          <p:nvPr>
            <p:ph type="title"/>
          </p:nvPr>
        </p:nvSpPr>
        <p:spPr>
          <a:xfrm>
            <a:off x="457200" y="274638"/>
            <a:ext cx="8229600" cy="6106690"/>
          </a:xfrm>
        </p:spPr>
        <p:txBody>
          <a:bodyPr/>
          <a:lstStyle/>
          <a:p>
            <a:r>
              <a:rPr lang="en-US" dirty="0">
                <a:solidFill>
                  <a:schemeClr val="accent1"/>
                </a:solidFill>
              </a:rPr>
              <a:t>Transfer Learning </a:t>
            </a:r>
            <a:br>
              <a:rPr lang="en-US" dirty="0">
                <a:solidFill>
                  <a:schemeClr val="accent1"/>
                </a:solidFill>
              </a:rPr>
            </a:br>
            <a:r>
              <a:rPr lang="en-US" dirty="0">
                <a:solidFill>
                  <a:schemeClr val="accent1"/>
                </a:solidFill>
              </a:rPr>
              <a:t>in Natural Language Processing</a:t>
            </a:r>
          </a:p>
        </p:txBody>
      </p:sp>
      <p:sp>
        <p:nvSpPr>
          <p:cNvPr id="4" name="Slide Number Placeholder 3">
            <a:extLst>
              <a:ext uri="{FF2B5EF4-FFF2-40B4-BE49-F238E27FC236}">
                <a16:creationId xmlns:a16="http://schemas.microsoft.com/office/drawing/2014/main" id="{A7D3B6D8-77AC-344B-8D70-0DFD724DB5BB}"/>
              </a:ext>
            </a:extLst>
          </p:cNvPr>
          <p:cNvSpPr>
            <a:spLocks noGrp="1"/>
          </p:cNvSpPr>
          <p:nvPr>
            <p:ph type="sldNum" sz="quarter" idx="12"/>
          </p:nvPr>
        </p:nvSpPr>
        <p:spPr/>
        <p:txBody>
          <a:bodyPr/>
          <a:lstStyle/>
          <a:p>
            <a:pPr>
              <a:defRPr/>
            </a:pPr>
            <a:fld id="{E78C9E75-97FD-45D9-8ED3-955348887BB1}" type="slidenum">
              <a:rPr lang="zh-TW" altLang="en-US" smtClean="0"/>
              <a:pPr>
                <a:defRPr/>
              </a:pPr>
              <a:t>70</a:t>
            </a:fld>
            <a:endParaRPr lang="zh-TW" altLang="en-US"/>
          </a:p>
        </p:txBody>
      </p:sp>
      <p:sp>
        <p:nvSpPr>
          <p:cNvPr id="5" name="Rectangle 4">
            <a:extLst>
              <a:ext uri="{FF2B5EF4-FFF2-40B4-BE49-F238E27FC236}">
                <a16:creationId xmlns:a16="http://schemas.microsoft.com/office/drawing/2014/main" id="{0F320CFA-972A-1744-838C-129B3213D331}"/>
              </a:ext>
            </a:extLst>
          </p:cNvPr>
          <p:cNvSpPr/>
          <p:nvPr/>
        </p:nvSpPr>
        <p:spPr>
          <a:xfrm>
            <a:off x="863588" y="6196697"/>
            <a:ext cx="7416824" cy="646331"/>
          </a:xfrm>
          <a:prstGeom prst="rect">
            <a:avLst/>
          </a:prstGeom>
        </p:spPr>
        <p:txBody>
          <a:bodyPr wrap="square">
            <a:spAutoFit/>
          </a:bodyPr>
          <a:lstStyle/>
          <a:p>
            <a:pPr eaLnBrk="1" hangingPunct="1"/>
            <a:r>
              <a:rPr lang="en-US" altLang="zh-TW" sz="1200" dirty="0">
                <a:solidFill>
                  <a:schemeClr val="bg1">
                    <a:lumMod val="65000"/>
                  </a:schemeClr>
                </a:solidFill>
                <a:latin typeface="Calibri" charset="0"/>
                <a:ea typeface="標楷體" charset="-120"/>
              </a:rPr>
              <a:t>Source: Sebastian Ruder, Matthew E. Peters, </a:t>
            </a:r>
            <a:r>
              <a:rPr lang="en-US" altLang="zh-TW" sz="1200" dirty="0" err="1">
                <a:solidFill>
                  <a:schemeClr val="bg1">
                    <a:lumMod val="65000"/>
                  </a:schemeClr>
                </a:solidFill>
                <a:latin typeface="Calibri" charset="0"/>
                <a:ea typeface="標楷體" charset="-120"/>
              </a:rPr>
              <a:t>Swabha</a:t>
            </a:r>
            <a:r>
              <a:rPr lang="en-US" altLang="zh-TW" sz="1200" dirty="0">
                <a:solidFill>
                  <a:schemeClr val="bg1">
                    <a:lumMod val="65000"/>
                  </a:schemeClr>
                </a:solidFill>
                <a:latin typeface="Calibri" charset="0"/>
                <a:ea typeface="標楷體" charset="-120"/>
              </a:rPr>
              <a:t> </a:t>
            </a:r>
            <a:r>
              <a:rPr lang="en-US" altLang="zh-TW" sz="1200" dirty="0" err="1">
                <a:solidFill>
                  <a:schemeClr val="bg1">
                    <a:lumMod val="65000"/>
                  </a:schemeClr>
                </a:solidFill>
                <a:latin typeface="Calibri" charset="0"/>
                <a:ea typeface="標楷體" charset="-120"/>
              </a:rPr>
              <a:t>Swayamdipta</a:t>
            </a:r>
            <a:r>
              <a:rPr lang="en-US" altLang="zh-TW" sz="1200" dirty="0">
                <a:solidFill>
                  <a:schemeClr val="bg1">
                    <a:lumMod val="65000"/>
                  </a:schemeClr>
                </a:solidFill>
                <a:latin typeface="Calibri" charset="0"/>
                <a:ea typeface="標楷體" charset="-120"/>
              </a:rPr>
              <a:t>, and Thomas Wolf (2019),  "Transfer learning in natural language processing." In Proceedings of the 2019 Conference of the North American Chapter of the Association for Computational Linguistics: Tutorials, pp. 15-18.</a:t>
            </a:r>
          </a:p>
        </p:txBody>
      </p:sp>
    </p:spTree>
    <p:extLst>
      <p:ext uri="{BB962C8B-B14F-4D97-AF65-F5344CB8AC3E}">
        <p14:creationId xmlns:p14="http://schemas.microsoft.com/office/powerpoint/2010/main" val="2507790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5D55-61BD-7F43-BE7F-07597689D471}"/>
              </a:ext>
            </a:extLst>
          </p:cNvPr>
          <p:cNvSpPr>
            <a:spLocks noGrp="1"/>
          </p:cNvSpPr>
          <p:nvPr>
            <p:ph type="title"/>
          </p:nvPr>
        </p:nvSpPr>
        <p:spPr>
          <a:xfrm>
            <a:off x="457200" y="130622"/>
            <a:ext cx="8229600" cy="634082"/>
          </a:xfrm>
        </p:spPr>
        <p:txBody>
          <a:bodyPr/>
          <a:lstStyle/>
          <a:p>
            <a:r>
              <a:rPr lang="en-US" dirty="0">
                <a:solidFill>
                  <a:schemeClr val="accent1"/>
                </a:solidFill>
              </a:rPr>
              <a:t>NLP Benchmark Datasets</a:t>
            </a:r>
          </a:p>
        </p:txBody>
      </p:sp>
      <p:sp>
        <p:nvSpPr>
          <p:cNvPr id="4" name="Slide Number Placeholder 3">
            <a:extLst>
              <a:ext uri="{FF2B5EF4-FFF2-40B4-BE49-F238E27FC236}">
                <a16:creationId xmlns:a16="http://schemas.microsoft.com/office/drawing/2014/main" id="{D17DF114-6B22-B44D-AC12-C46522A830FF}"/>
              </a:ext>
            </a:extLst>
          </p:cNvPr>
          <p:cNvSpPr>
            <a:spLocks noGrp="1"/>
          </p:cNvSpPr>
          <p:nvPr>
            <p:ph type="sldNum" sz="quarter" idx="12"/>
          </p:nvPr>
        </p:nvSpPr>
        <p:spPr/>
        <p:txBody>
          <a:bodyPr/>
          <a:lstStyle/>
          <a:p>
            <a:pPr>
              <a:defRPr/>
            </a:pPr>
            <a:fld id="{E78C9E75-97FD-45D9-8ED3-955348887BB1}" type="slidenum">
              <a:rPr lang="zh-TW" altLang="en-US" smtClean="0"/>
              <a:pPr>
                <a:defRPr/>
              </a:pPr>
              <a:t>71</a:t>
            </a:fld>
            <a:endParaRPr lang="zh-TW" altLang="en-US"/>
          </a:p>
        </p:txBody>
      </p:sp>
      <p:pic>
        <p:nvPicPr>
          <p:cNvPr id="7" name="Picture 6">
            <a:extLst>
              <a:ext uri="{FF2B5EF4-FFF2-40B4-BE49-F238E27FC236}">
                <a16:creationId xmlns:a16="http://schemas.microsoft.com/office/drawing/2014/main" id="{2B5AF656-FFB8-6241-8A64-4BBACBC37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795104"/>
            <a:ext cx="7956376" cy="5730240"/>
          </a:xfrm>
          <a:prstGeom prst="rect">
            <a:avLst/>
          </a:prstGeom>
        </p:spPr>
      </p:pic>
      <p:sp>
        <p:nvSpPr>
          <p:cNvPr id="8" name="Rectangle 7">
            <a:extLst>
              <a:ext uri="{FF2B5EF4-FFF2-40B4-BE49-F238E27FC236}">
                <a16:creationId xmlns:a16="http://schemas.microsoft.com/office/drawing/2014/main" id="{CB56BAE8-8D36-304E-BB70-31D4CA18944C}"/>
              </a:ext>
            </a:extLst>
          </p:cNvPr>
          <p:cNvSpPr/>
          <p:nvPr/>
        </p:nvSpPr>
        <p:spPr>
          <a:xfrm>
            <a:off x="557951" y="6516708"/>
            <a:ext cx="8028098" cy="400110"/>
          </a:xfrm>
          <a:prstGeom prst="rect">
            <a:avLst/>
          </a:prstGeom>
        </p:spPr>
        <p:txBody>
          <a:bodyPr wrap="square">
            <a:spAutoFit/>
          </a:bodyPr>
          <a:lstStyle/>
          <a:p>
            <a:pPr algn="ctr" eaLnBrk="1" hangingPunct="1"/>
            <a:r>
              <a:rPr lang="en-US" altLang="zh-TW" sz="1000" dirty="0">
                <a:solidFill>
                  <a:schemeClr val="bg1">
                    <a:lumMod val="65000"/>
                  </a:schemeClr>
                </a:solidFill>
                <a:latin typeface="Calibri" charset="0"/>
                <a:ea typeface="標楷體" charset="-120"/>
              </a:rPr>
              <a:t>Source: </a:t>
            </a:r>
            <a:r>
              <a:rPr lang="en-US" altLang="zh-TW" sz="1000" dirty="0" err="1">
                <a:solidFill>
                  <a:schemeClr val="bg1">
                    <a:lumMod val="65000"/>
                  </a:schemeClr>
                </a:solidFill>
                <a:latin typeface="Calibri" charset="0"/>
                <a:ea typeface="標楷體" charset="-120"/>
              </a:rPr>
              <a:t>Amirsina</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Torfi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Rouzbeh</a:t>
            </a:r>
            <a:r>
              <a:rPr lang="en-US" altLang="zh-TW" sz="1000" dirty="0">
                <a:solidFill>
                  <a:schemeClr val="bg1">
                    <a:lumMod val="65000"/>
                  </a:schemeClr>
                </a:solidFill>
                <a:latin typeface="Calibri" charset="0"/>
                <a:ea typeface="標楷體" charset="-120"/>
              </a:rPr>
              <a:t> A. </a:t>
            </a:r>
            <a:r>
              <a:rPr lang="en-US" altLang="zh-TW" sz="1000" dirty="0" err="1">
                <a:solidFill>
                  <a:schemeClr val="bg1">
                    <a:lumMod val="65000"/>
                  </a:schemeClr>
                </a:solidFill>
                <a:latin typeface="Calibri" charset="0"/>
                <a:ea typeface="標楷體" charset="-120"/>
              </a:rPr>
              <a:t>Shirvani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Yaser</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Keneshloo</a:t>
            </a:r>
            <a:r>
              <a:rPr lang="en-US" altLang="zh-TW" sz="1000" dirty="0">
                <a:solidFill>
                  <a:schemeClr val="bg1">
                    <a:lumMod val="65000"/>
                  </a:schemeClr>
                </a:solidFill>
                <a:latin typeface="Calibri" charset="0"/>
                <a:ea typeface="標楷體" charset="-120"/>
              </a:rPr>
              <a:t>, Nader </a:t>
            </a:r>
            <a:r>
              <a:rPr lang="en-US" altLang="zh-TW" sz="1000" dirty="0" err="1">
                <a:solidFill>
                  <a:schemeClr val="bg1">
                    <a:lumMod val="65000"/>
                  </a:schemeClr>
                </a:solidFill>
                <a:latin typeface="Calibri" charset="0"/>
                <a:ea typeface="標楷體" charset="-120"/>
              </a:rPr>
              <a:t>Tavvaf</a:t>
            </a:r>
            <a:r>
              <a:rPr lang="en-US" altLang="zh-TW" sz="1000" dirty="0">
                <a:solidFill>
                  <a:schemeClr val="bg1">
                    <a:lumMod val="65000"/>
                  </a:schemeClr>
                </a:solidFill>
                <a:latin typeface="Calibri" charset="0"/>
                <a:ea typeface="標楷體" charset="-120"/>
              </a:rPr>
              <a:t>, and Edward A. Fox  (2020). </a:t>
            </a:r>
            <a:br>
              <a:rPr lang="en-US" altLang="zh-TW" sz="1000" dirty="0">
                <a:solidFill>
                  <a:schemeClr val="bg1">
                    <a:lumMod val="65000"/>
                  </a:schemeClr>
                </a:solidFill>
                <a:latin typeface="Calibri" charset="0"/>
                <a:ea typeface="標楷體" charset="-120"/>
              </a:rPr>
            </a:br>
            <a:r>
              <a:rPr lang="en-US" altLang="zh-TW" sz="1000" dirty="0">
                <a:solidFill>
                  <a:schemeClr val="bg1">
                    <a:lumMod val="65000"/>
                  </a:schemeClr>
                </a:solidFill>
                <a:latin typeface="Calibri" charset="0"/>
                <a:ea typeface="標楷體" charset="-120"/>
              </a:rPr>
              <a:t>"Natural Language Processing Advancements By Deep Learning: A Survey." </a:t>
            </a:r>
            <a:r>
              <a:rPr lang="en-US" altLang="zh-TW" sz="1000" dirty="0" err="1">
                <a:solidFill>
                  <a:schemeClr val="bg1">
                    <a:lumMod val="65000"/>
                  </a:schemeClr>
                </a:solidFill>
                <a:latin typeface="Calibri" charset="0"/>
                <a:ea typeface="標楷體" charset="-120"/>
              </a:rPr>
              <a:t>arXiv</a:t>
            </a:r>
            <a:r>
              <a:rPr lang="en-US" altLang="zh-TW" sz="1000" dirty="0">
                <a:solidFill>
                  <a:schemeClr val="bg1">
                    <a:lumMod val="65000"/>
                  </a:schemeClr>
                </a:solidFill>
                <a:latin typeface="Calibri" charset="0"/>
                <a:ea typeface="標楷體" charset="-120"/>
              </a:rPr>
              <a:t> preprint arXiv:2003.01200.</a:t>
            </a:r>
          </a:p>
        </p:txBody>
      </p:sp>
    </p:spTree>
    <p:extLst>
      <p:ext uri="{BB962C8B-B14F-4D97-AF65-F5344CB8AC3E}">
        <p14:creationId xmlns:p14="http://schemas.microsoft.com/office/powerpoint/2010/main" val="516105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Question Answering</a:t>
            </a:r>
            <a:br>
              <a:rPr lang="en-US" sz="7000" dirty="0">
                <a:solidFill>
                  <a:schemeClr val="accent1"/>
                </a:solidFill>
              </a:rPr>
            </a:br>
            <a:r>
              <a:rPr lang="en-US" sz="12000" dirty="0">
                <a:solidFill>
                  <a:schemeClr val="accent1"/>
                </a:solidFill>
              </a:rPr>
              <a:t>(QA)</a:t>
            </a:r>
            <a:br>
              <a:rPr lang="en-US" sz="7000" dirty="0">
                <a:solidFill>
                  <a:schemeClr val="accent1"/>
                </a:solidFill>
              </a:rPr>
            </a:br>
            <a:r>
              <a:rPr lang="en-US" sz="12000" dirty="0" err="1">
                <a:solidFill>
                  <a:schemeClr val="accent1"/>
                </a:solidFill>
              </a:rPr>
              <a:t>SQuAD</a:t>
            </a:r>
            <a:br>
              <a:rPr lang="en-US" sz="7000" dirty="0">
                <a:solidFill>
                  <a:schemeClr val="accent1"/>
                </a:solidFill>
              </a:rPr>
            </a:br>
            <a:r>
              <a:rPr lang="en-US" sz="3800" dirty="0">
                <a:solidFill>
                  <a:srgbClr val="FF0000"/>
                </a:solidFill>
              </a:rPr>
              <a:t>S</a:t>
            </a:r>
            <a:r>
              <a:rPr lang="en-US" sz="3800" dirty="0">
                <a:solidFill>
                  <a:schemeClr val="accent1"/>
                </a:solidFill>
              </a:rPr>
              <a:t>tanford </a:t>
            </a:r>
            <a:r>
              <a:rPr lang="en-US" sz="3800" dirty="0">
                <a:solidFill>
                  <a:srgbClr val="FF0000"/>
                </a:solidFill>
              </a:rPr>
              <a:t>Qu</a:t>
            </a:r>
            <a:r>
              <a:rPr lang="en-US" sz="3800" dirty="0">
                <a:solidFill>
                  <a:schemeClr val="accent1"/>
                </a:solidFill>
              </a:rPr>
              <a:t>estion </a:t>
            </a:r>
            <a:r>
              <a:rPr lang="en-US" sz="3800" dirty="0">
                <a:solidFill>
                  <a:srgbClr val="FF0000"/>
                </a:solidFill>
              </a:rPr>
              <a:t>A</a:t>
            </a:r>
            <a:r>
              <a:rPr lang="en-US" sz="3800" dirty="0">
                <a:solidFill>
                  <a:schemeClr val="accent1"/>
                </a:solidFill>
              </a:rPr>
              <a:t>nswering </a:t>
            </a:r>
            <a:r>
              <a:rPr lang="en-US" sz="3800" dirty="0">
                <a:solidFill>
                  <a:srgbClr val="FF0000"/>
                </a:solidFill>
              </a:rPr>
              <a:t>D</a:t>
            </a:r>
            <a:r>
              <a:rPr lang="en-US" sz="3800" dirty="0">
                <a:solidFill>
                  <a:schemeClr val="accent1"/>
                </a:solidFill>
              </a:rPr>
              <a:t>ataset</a:t>
            </a:r>
            <a:endParaRPr lang="en-US" sz="7000" dirty="0">
              <a:solidFill>
                <a:schemeClr val="accent1"/>
              </a:solidFill>
            </a:endParaRP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72</a:t>
            </a:fld>
            <a:endParaRPr lang="zh-TW" altLang="en-US"/>
          </a:p>
        </p:txBody>
      </p:sp>
    </p:spTree>
    <p:extLst>
      <p:ext uri="{BB962C8B-B14F-4D97-AF65-F5344CB8AC3E}">
        <p14:creationId xmlns:p14="http://schemas.microsoft.com/office/powerpoint/2010/main" val="2483723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4298-5ACA-3147-A936-DBD00E9E2354}"/>
              </a:ext>
            </a:extLst>
          </p:cNvPr>
          <p:cNvSpPr>
            <a:spLocks noGrp="1"/>
          </p:cNvSpPr>
          <p:nvPr>
            <p:ph type="title"/>
          </p:nvPr>
        </p:nvSpPr>
        <p:spPr>
          <a:xfrm>
            <a:off x="457200" y="0"/>
            <a:ext cx="8229600" cy="1054377"/>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6534EA6E-AB2C-9343-9E00-2C6E111E43BF}"/>
              </a:ext>
            </a:extLst>
          </p:cNvPr>
          <p:cNvSpPr>
            <a:spLocks noGrp="1"/>
          </p:cNvSpPr>
          <p:nvPr>
            <p:ph type="sldNum" sz="quarter" idx="12"/>
          </p:nvPr>
        </p:nvSpPr>
        <p:spPr/>
        <p:txBody>
          <a:bodyPr/>
          <a:lstStyle/>
          <a:p>
            <a:pPr>
              <a:defRPr/>
            </a:pPr>
            <a:fld id="{E78C9E75-97FD-45D9-8ED3-955348887BB1}" type="slidenum">
              <a:rPr lang="zh-TW" altLang="en-US" smtClean="0"/>
              <a:pPr>
                <a:defRPr/>
              </a:pPr>
              <a:t>73</a:t>
            </a:fld>
            <a:endParaRPr lang="zh-TW" altLang="en-US"/>
          </a:p>
        </p:txBody>
      </p:sp>
      <p:pic>
        <p:nvPicPr>
          <p:cNvPr id="6" name="Picture 5">
            <a:extLst>
              <a:ext uri="{FF2B5EF4-FFF2-40B4-BE49-F238E27FC236}">
                <a16:creationId xmlns:a16="http://schemas.microsoft.com/office/drawing/2014/main" id="{37F7FEB8-6EDD-984B-BAF7-983C462C7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61"/>
            <a:ext cx="9144000" cy="5470967"/>
          </a:xfrm>
          <a:prstGeom prst="rect">
            <a:avLst/>
          </a:prstGeom>
        </p:spPr>
      </p:pic>
      <p:sp>
        <p:nvSpPr>
          <p:cNvPr id="7" name="Rectangle 6">
            <a:extLst>
              <a:ext uri="{FF2B5EF4-FFF2-40B4-BE49-F238E27FC236}">
                <a16:creationId xmlns:a16="http://schemas.microsoft.com/office/drawing/2014/main" id="{3F776563-3345-1D47-8465-DDCC562526F8}"/>
              </a:ext>
            </a:extLst>
          </p:cNvPr>
          <p:cNvSpPr/>
          <p:nvPr/>
        </p:nvSpPr>
        <p:spPr>
          <a:xfrm>
            <a:off x="2195736" y="6519863"/>
            <a:ext cx="4532075" cy="369332"/>
          </a:xfrm>
          <a:prstGeom prst="rect">
            <a:avLst/>
          </a:prstGeom>
        </p:spPr>
        <p:txBody>
          <a:bodyPr wrap="none">
            <a:spAutoFit/>
          </a:bodyPr>
          <a:lstStyle/>
          <a:p>
            <a:r>
              <a:rPr lang="en-US" dirty="0">
                <a:hlinkClick r:id="rId3"/>
              </a:rPr>
              <a:t>https://rajpurkar.github.io/SQuAD-explorer/</a:t>
            </a:r>
            <a:endParaRPr lang="en-US" dirty="0"/>
          </a:p>
        </p:txBody>
      </p:sp>
    </p:spTree>
    <p:extLst>
      <p:ext uri="{BB962C8B-B14F-4D97-AF65-F5344CB8AC3E}">
        <p14:creationId xmlns:p14="http://schemas.microsoft.com/office/powerpoint/2010/main" val="3175445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28B2-6C5C-274D-887F-7357820ACE2C}"/>
              </a:ext>
            </a:extLst>
          </p:cNvPr>
          <p:cNvSpPr>
            <a:spLocks noGrp="1"/>
          </p:cNvSpPr>
          <p:nvPr>
            <p:ph type="title"/>
          </p:nvPr>
        </p:nvSpPr>
        <p:spPr>
          <a:xfrm>
            <a:off x="457200" y="0"/>
            <a:ext cx="8229600" cy="749442"/>
          </a:xfrm>
        </p:spPr>
        <p:txBody>
          <a:bodyPr/>
          <a:lstStyle/>
          <a:p>
            <a:r>
              <a:rPr lang="en-US" dirty="0" err="1">
                <a:solidFill>
                  <a:schemeClr val="accent1"/>
                </a:solidFill>
              </a:rPr>
              <a:t>SQuAD</a:t>
            </a:r>
            <a:endParaRPr lang="en-US" dirty="0">
              <a:solidFill>
                <a:schemeClr val="accent1"/>
              </a:solidFill>
            </a:endParaRPr>
          </a:p>
        </p:txBody>
      </p:sp>
      <p:sp>
        <p:nvSpPr>
          <p:cNvPr id="4" name="Slide Number Placeholder 3">
            <a:extLst>
              <a:ext uri="{FF2B5EF4-FFF2-40B4-BE49-F238E27FC236}">
                <a16:creationId xmlns:a16="http://schemas.microsoft.com/office/drawing/2014/main" id="{3F624E29-1D51-E842-8B0F-382AE3574A10}"/>
              </a:ext>
            </a:extLst>
          </p:cNvPr>
          <p:cNvSpPr>
            <a:spLocks noGrp="1"/>
          </p:cNvSpPr>
          <p:nvPr>
            <p:ph type="sldNum" sz="quarter" idx="12"/>
          </p:nvPr>
        </p:nvSpPr>
        <p:spPr/>
        <p:txBody>
          <a:bodyPr/>
          <a:lstStyle/>
          <a:p>
            <a:pPr>
              <a:defRPr/>
            </a:pPr>
            <a:fld id="{E78C9E75-97FD-45D9-8ED3-955348887BB1}" type="slidenum">
              <a:rPr lang="zh-TW" altLang="en-US" smtClean="0"/>
              <a:pPr>
                <a:defRPr/>
              </a:pPr>
              <a:t>74</a:t>
            </a:fld>
            <a:endParaRPr lang="zh-TW" altLang="en-US"/>
          </a:p>
        </p:txBody>
      </p:sp>
      <p:pic>
        <p:nvPicPr>
          <p:cNvPr id="6" name="Picture 5">
            <a:extLst>
              <a:ext uri="{FF2B5EF4-FFF2-40B4-BE49-F238E27FC236}">
                <a16:creationId xmlns:a16="http://schemas.microsoft.com/office/drawing/2014/main" id="{5ACB6CF4-3E3D-7545-8BA0-DFD13696E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63" y="692696"/>
            <a:ext cx="6388681" cy="5770421"/>
          </a:xfrm>
          <a:prstGeom prst="rect">
            <a:avLst/>
          </a:prstGeom>
        </p:spPr>
      </p:pic>
      <p:sp>
        <p:nvSpPr>
          <p:cNvPr id="7" name="Rectangle 6">
            <a:extLst>
              <a:ext uri="{FF2B5EF4-FFF2-40B4-BE49-F238E27FC236}">
                <a16:creationId xmlns:a16="http://schemas.microsoft.com/office/drawing/2014/main" id="{4C0EFC61-80CC-CC43-AD8C-957FA26A644E}"/>
              </a:ext>
            </a:extLst>
          </p:cNvPr>
          <p:cNvSpPr/>
          <p:nvPr/>
        </p:nvSpPr>
        <p:spPr>
          <a:xfrm>
            <a:off x="920990" y="6457890"/>
            <a:ext cx="7467434" cy="400110"/>
          </a:xfrm>
          <a:prstGeom prst="rect">
            <a:avLst/>
          </a:prstGeom>
        </p:spPr>
        <p:txBody>
          <a:bodyPr wrap="square">
            <a:spAutoFit/>
          </a:bodyPr>
          <a:lstStyle/>
          <a:p>
            <a:pPr algn="ctr"/>
            <a:r>
              <a:rPr lang="en-US" sz="1000" dirty="0">
                <a:solidFill>
                  <a:schemeClr val="bg1">
                    <a:lumMod val="75000"/>
                  </a:schemeClr>
                </a:solidFill>
              </a:rPr>
              <a:t>Source: </a:t>
            </a:r>
            <a:r>
              <a:rPr lang="en-US" sz="1000" dirty="0" err="1">
                <a:solidFill>
                  <a:schemeClr val="bg1">
                    <a:lumMod val="75000"/>
                  </a:schemeClr>
                </a:solidFill>
              </a:rPr>
              <a:t>Rajpurkar</a:t>
            </a:r>
            <a:r>
              <a:rPr lang="en-US" sz="1000" dirty="0">
                <a:solidFill>
                  <a:schemeClr val="bg1">
                    <a:lumMod val="75000"/>
                  </a:schemeClr>
                </a:solidFill>
              </a:rPr>
              <a:t>, Pranav, Jian Zhang, Konstantin </a:t>
            </a:r>
            <a:r>
              <a:rPr lang="en-US" sz="1000" dirty="0" err="1">
                <a:solidFill>
                  <a:schemeClr val="bg1">
                    <a:lumMod val="75000"/>
                  </a:schemeClr>
                </a:solidFill>
              </a:rPr>
              <a:t>Lopyrev</a:t>
            </a:r>
            <a:r>
              <a:rPr lang="en-US" sz="1000" dirty="0">
                <a:solidFill>
                  <a:schemeClr val="bg1">
                    <a:lumMod val="75000"/>
                  </a:schemeClr>
                </a:solidFill>
              </a:rPr>
              <a:t>, and Percy Liang. </a:t>
            </a:r>
            <a:br>
              <a:rPr lang="en-US" sz="1000" dirty="0">
                <a:solidFill>
                  <a:schemeClr val="bg1">
                    <a:lumMod val="75000"/>
                  </a:schemeClr>
                </a:solidFill>
              </a:rPr>
            </a:br>
            <a:r>
              <a:rPr lang="en-US" sz="1000" dirty="0">
                <a:solidFill>
                  <a:schemeClr val="bg1">
                    <a:lumMod val="75000"/>
                  </a:schemeClr>
                </a:solidFill>
              </a:rPr>
              <a:t>"Squad: 100,000+ questions for machine comprehension of text." </a:t>
            </a:r>
            <a:r>
              <a:rPr lang="en-US" sz="1000" dirty="0" err="1">
                <a:solidFill>
                  <a:schemeClr val="bg1">
                    <a:lumMod val="75000"/>
                  </a:schemeClr>
                </a:solidFill>
              </a:rPr>
              <a:t>arXiv</a:t>
            </a:r>
            <a:r>
              <a:rPr lang="en-US" sz="1000" dirty="0">
                <a:solidFill>
                  <a:schemeClr val="bg1">
                    <a:lumMod val="75000"/>
                  </a:schemeClr>
                </a:solidFill>
              </a:rPr>
              <a:t> preprint arXiv:1606.05250 (2016).</a:t>
            </a:r>
          </a:p>
        </p:txBody>
      </p:sp>
    </p:spTree>
    <p:extLst>
      <p:ext uri="{BB962C8B-B14F-4D97-AF65-F5344CB8AC3E}">
        <p14:creationId xmlns:p14="http://schemas.microsoft.com/office/powerpoint/2010/main" val="1930462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75</a:t>
            </a:fld>
            <a:endParaRPr lang="zh-TW" altLang="en-US"/>
          </a:p>
        </p:txBody>
      </p:sp>
      <p:sp>
        <p:nvSpPr>
          <p:cNvPr id="3" name="Rectangle 2">
            <a:extLst>
              <a:ext uri="{FF2B5EF4-FFF2-40B4-BE49-F238E27FC236}">
                <a16:creationId xmlns:a16="http://schemas.microsoft.com/office/drawing/2014/main" id="{735DA4EC-95EB-914E-9542-87D22C356BF7}"/>
              </a:ext>
            </a:extLst>
          </p:cNvPr>
          <p:cNvSpPr/>
          <p:nvPr/>
        </p:nvSpPr>
        <p:spPr>
          <a:xfrm>
            <a:off x="2619974" y="6515656"/>
            <a:ext cx="4326826" cy="369332"/>
          </a:xfrm>
          <a:prstGeom prst="rect">
            <a:avLst/>
          </a:prstGeom>
        </p:spPr>
        <p:txBody>
          <a:bodyPr wrap="none">
            <a:spAutoFit/>
          </a:bodyPr>
          <a:lstStyle/>
          <a:p>
            <a:r>
              <a:rPr lang="en-US" dirty="0">
                <a:hlinkClick r:id="rId2"/>
              </a:rPr>
              <a:t>https://en.wikipedia.org/wiki/Precipitation</a:t>
            </a:r>
            <a:endParaRPr lang="en-US" dirty="0"/>
          </a:p>
        </p:txBody>
      </p:sp>
      <p:pic>
        <p:nvPicPr>
          <p:cNvPr id="8" name="Picture 7">
            <a:extLst>
              <a:ext uri="{FF2B5EF4-FFF2-40B4-BE49-F238E27FC236}">
                <a16:creationId xmlns:a16="http://schemas.microsoft.com/office/drawing/2014/main" id="{94594EF1-FFC9-9B4F-B087-13A801FDA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54" y="1675568"/>
            <a:ext cx="8541530" cy="4752528"/>
          </a:xfrm>
          <a:prstGeom prst="rect">
            <a:avLst/>
          </a:prstGeom>
        </p:spPr>
      </p:pic>
      <p:sp>
        <p:nvSpPr>
          <p:cNvPr id="11" name="Title 1">
            <a:extLst>
              <a:ext uri="{FF2B5EF4-FFF2-40B4-BE49-F238E27FC236}">
                <a16:creationId xmlns:a16="http://schemas.microsoft.com/office/drawing/2014/main" id="{93A3E151-EBD3-8A41-8C38-0CBDE44E1CF5}"/>
              </a:ext>
            </a:extLst>
          </p:cNvPr>
          <p:cNvSpPr>
            <a:spLocks noGrp="1"/>
          </p:cNvSpPr>
          <p:nvPr>
            <p:ph type="title"/>
          </p:nvPr>
        </p:nvSpPr>
        <p:spPr>
          <a:xfrm>
            <a:off x="441854" y="89972"/>
            <a:ext cx="8229600" cy="932457"/>
          </a:xfrm>
        </p:spPr>
        <p:txBody>
          <a:bodyPr/>
          <a:lstStyle/>
          <a:p>
            <a:r>
              <a:rPr lang="en-US" dirty="0" err="1">
                <a:solidFill>
                  <a:schemeClr val="accent1"/>
                </a:solidFill>
              </a:rPr>
              <a:t>SQuAD</a:t>
            </a:r>
            <a:r>
              <a:rPr lang="en-US" dirty="0">
                <a:solidFill>
                  <a:schemeClr val="accent1"/>
                </a:solidFill>
              </a:rPr>
              <a:t> (Question Answering)</a:t>
            </a:r>
          </a:p>
        </p:txBody>
      </p:sp>
      <p:sp>
        <p:nvSpPr>
          <p:cNvPr id="12" name="Rectangle 11">
            <a:extLst>
              <a:ext uri="{FF2B5EF4-FFF2-40B4-BE49-F238E27FC236}">
                <a16:creationId xmlns:a16="http://schemas.microsoft.com/office/drawing/2014/main" id="{45D15F53-A008-8144-B51B-F67B503A106D}"/>
              </a:ext>
            </a:extLst>
          </p:cNvPr>
          <p:cNvSpPr/>
          <p:nvPr/>
        </p:nvSpPr>
        <p:spPr>
          <a:xfrm>
            <a:off x="863481" y="980728"/>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Tree>
    <p:extLst>
      <p:ext uri="{BB962C8B-B14F-4D97-AF65-F5344CB8AC3E}">
        <p14:creationId xmlns:p14="http://schemas.microsoft.com/office/powerpoint/2010/main" val="14738213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76</a:t>
            </a:fld>
            <a:endParaRPr lang="zh-TW" altLang="en-US"/>
          </a:p>
        </p:txBody>
      </p:sp>
      <p:sp>
        <p:nvSpPr>
          <p:cNvPr id="6" name="Title 1">
            <a:extLst>
              <a:ext uri="{FF2B5EF4-FFF2-40B4-BE49-F238E27FC236}">
                <a16:creationId xmlns:a16="http://schemas.microsoft.com/office/drawing/2014/main" id="{50952035-16BB-2F42-B27B-EB5212B8E8F2}"/>
              </a:ext>
            </a:extLst>
          </p:cNvPr>
          <p:cNvSpPr>
            <a:spLocks noGrp="1"/>
          </p:cNvSpPr>
          <p:nvPr>
            <p:ph type="title"/>
          </p:nvPr>
        </p:nvSpPr>
        <p:spPr>
          <a:xfrm>
            <a:off x="457200" y="274638"/>
            <a:ext cx="8229600" cy="778885"/>
          </a:xfrm>
        </p:spPr>
        <p:txBody>
          <a:bodyPr/>
          <a:lstStyle/>
          <a:p>
            <a:r>
              <a:rPr lang="en-US" dirty="0" err="1">
                <a:solidFill>
                  <a:schemeClr val="accent1"/>
                </a:solidFill>
              </a:rPr>
              <a:t>SQuAD</a:t>
            </a:r>
            <a:r>
              <a:rPr lang="en-US" dirty="0">
                <a:solidFill>
                  <a:schemeClr val="accent1"/>
                </a:solidFill>
              </a:rPr>
              <a:t> (Question Answering)</a:t>
            </a:r>
          </a:p>
        </p:txBody>
      </p:sp>
      <p:sp>
        <p:nvSpPr>
          <p:cNvPr id="7" name="Rounded Rectangle 6">
            <a:extLst>
              <a:ext uri="{FF2B5EF4-FFF2-40B4-BE49-F238E27FC236}">
                <a16:creationId xmlns:a16="http://schemas.microsoft.com/office/drawing/2014/main" id="{C97BF94F-15FD-4243-8161-558B0940802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FB968B-20E6-8343-BE25-8A31166335F8}"/>
              </a:ext>
            </a:extLst>
          </p:cNvPr>
          <p:cNvSpPr/>
          <p:nvPr/>
        </p:nvSpPr>
        <p:spPr>
          <a:xfrm>
            <a:off x="323528" y="5050050"/>
            <a:ext cx="7596951" cy="646331"/>
          </a:xfrm>
          <a:prstGeom prst="rect">
            <a:avLst/>
          </a:prstGeom>
        </p:spPr>
        <p:txBody>
          <a:bodyPr wrap="none">
            <a:spAutoFit/>
          </a:bodyPr>
          <a:lstStyle/>
          <a:p>
            <a:pPr marL="0" indent="0">
              <a:buNone/>
            </a:pPr>
            <a:r>
              <a:rPr lang="en-US" sz="3600" b="1" dirty="0">
                <a:solidFill>
                  <a:schemeClr val="accent6">
                    <a:lumMod val="75000"/>
                  </a:schemeClr>
                </a:solidFill>
              </a:rPr>
              <a:t>Q: </a:t>
            </a:r>
            <a:r>
              <a:rPr lang="en-US" sz="3600" dirty="0">
                <a:solidFill>
                  <a:schemeClr val="accent6">
                    <a:lumMod val="75000"/>
                  </a:schemeClr>
                </a:solidFill>
              </a:rPr>
              <a:t>What causes precipitation to fall?</a:t>
            </a:r>
          </a:p>
        </p:txBody>
      </p:sp>
      <p:sp>
        <p:nvSpPr>
          <p:cNvPr id="9" name="TextBox 8">
            <a:extLst>
              <a:ext uri="{FF2B5EF4-FFF2-40B4-BE49-F238E27FC236}">
                <a16:creationId xmlns:a16="http://schemas.microsoft.com/office/drawing/2014/main" id="{7A3AF850-D3E8-3D42-8628-AAC9ECCEED2F}"/>
              </a:ext>
            </a:extLst>
          </p:cNvPr>
          <p:cNvSpPr txBox="1"/>
          <p:nvPr/>
        </p:nvSpPr>
        <p:spPr>
          <a:xfrm>
            <a:off x="323529" y="1053523"/>
            <a:ext cx="2304256" cy="584775"/>
          </a:xfrm>
          <a:prstGeom prst="rect">
            <a:avLst/>
          </a:prstGeom>
          <a:noFill/>
        </p:spPr>
        <p:txBody>
          <a:bodyPr wrap="square" rtlCol="0">
            <a:spAutoFit/>
          </a:bodyPr>
          <a:lstStyle/>
          <a:p>
            <a:r>
              <a:rPr lang="en-US" sz="3200" dirty="0">
                <a:solidFill>
                  <a:schemeClr val="bg1">
                    <a:lumMod val="65000"/>
                  </a:schemeClr>
                </a:solidFill>
                <a:latin typeface="Calibri" panose="020F0502020204030204" pitchFamily="34" charset="0"/>
                <a:cs typeface="Calibri" panose="020F0502020204030204" pitchFamily="34" charset="0"/>
              </a:rPr>
              <a:t>Paragraph</a:t>
            </a:r>
          </a:p>
        </p:txBody>
      </p:sp>
    </p:spTree>
    <p:extLst>
      <p:ext uri="{BB962C8B-B14F-4D97-AF65-F5344CB8AC3E}">
        <p14:creationId xmlns:p14="http://schemas.microsoft.com/office/powerpoint/2010/main" val="4022804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a:t>
            </a:r>
            <a:r>
              <a:rPr lang="en-US" sz="2600" u="sng" dirty="0">
                <a:solidFill>
                  <a:srgbClr val="FF0000"/>
                </a:solidFill>
              </a:rPr>
              <a:t>gravity</a:t>
            </a:r>
            <a:r>
              <a:rPr lang="en-US" sz="2600" dirty="0"/>
              <a:t>. The main forms of precipitation include drizzle, rain, sleet, snow, graupel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causes precipitation to fall?</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FF0000"/>
                </a:solidFill>
              </a:rPr>
              <a:t>gravity</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77</a:t>
            </a:fld>
            <a:endParaRPr lang="zh-TW" altLang="en-US"/>
          </a:p>
        </p:txBody>
      </p:sp>
      <p:sp>
        <p:nvSpPr>
          <p:cNvPr id="5" name="Rounded Rectangle 4">
            <a:extLst>
              <a:ext uri="{FF2B5EF4-FFF2-40B4-BE49-F238E27FC236}">
                <a16:creationId xmlns:a16="http://schemas.microsoft.com/office/drawing/2014/main" id="{B53427C5-2EA4-A442-A669-73685FAA3CA8}"/>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78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a:t>
            </a:r>
            <a:r>
              <a:rPr lang="en-US" sz="2600" u="sng" dirty="0">
                <a:solidFill>
                  <a:srgbClr val="00B050"/>
                </a:solidFill>
              </a:rPr>
              <a:t>graupel</a:t>
            </a:r>
            <a:r>
              <a:rPr lang="en-US" sz="2600" dirty="0"/>
              <a:t> and hail... Precipitation forms as smaller droplets coalesce via collision with other rain drops or ice crystals within a cloud.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What is another main form of precipitation besides drizzle, rain, snow, sleet and hail? </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0B050"/>
                </a:solidFill>
              </a:rPr>
              <a:t>graupel</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78</a:t>
            </a:fld>
            <a:endParaRPr lang="zh-TW" altLang="en-US"/>
          </a:p>
        </p:txBody>
      </p:sp>
      <p:sp>
        <p:nvSpPr>
          <p:cNvPr id="5" name="Rounded Rectangle 4">
            <a:extLst>
              <a:ext uri="{FF2B5EF4-FFF2-40B4-BE49-F238E27FC236}">
                <a16:creationId xmlns:a16="http://schemas.microsoft.com/office/drawing/2014/main" id="{C4BAEC11-BE33-FE4A-8B89-172B26F015C9}"/>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776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27C-2E93-374F-9114-DCE1A2FB33AC}"/>
              </a:ext>
            </a:extLst>
          </p:cNvPr>
          <p:cNvSpPr>
            <a:spLocks noGrp="1"/>
          </p:cNvSpPr>
          <p:nvPr>
            <p:ph type="title"/>
          </p:nvPr>
        </p:nvSpPr>
        <p:spPr/>
        <p:txBody>
          <a:bodyPr/>
          <a:lstStyle/>
          <a:p>
            <a:r>
              <a:rPr lang="en-US" dirty="0" err="1">
                <a:solidFill>
                  <a:schemeClr val="accent1"/>
                </a:solidFill>
              </a:rPr>
              <a:t>SQuAD</a:t>
            </a:r>
            <a:r>
              <a:rPr lang="en-US" dirty="0">
                <a:solidFill>
                  <a:schemeClr val="accent1"/>
                </a:solidFill>
              </a:rPr>
              <a:t> (Question Answering)</a:t>
            </a:r>
          </a:p>
        </p:txBody>
      </p:sp>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457200" y="1600200"/>
            <a:ext cx="8229600" cy="4637111"/>
          </a:xfrm>
        </p:spPr>
        <p:txBody>
          <a:bodyPr/>
          <a:lstStyle/>
          <a:p>
            <a:pPr marL="0" indent="0">
              <a:buNone/>
            </a:pPr>
            <a:r>
              <a:rPr lang="en-US" sz="2600" dirty="0"/>
              <a:t>In meteorology, precipitation is any product of the condensation of atmospheric water vapor that falls under gravity. The main forms of precipitation include drizzle, rain, sleet, snow, graupel and hail... Precipitation forms as smaller droplets coalesce via collision with other rain drops or ice crystals </a:t>
            </a:r>
            <a:r>
              <a:rPr lang="en-US" sz="2600" u="sng" dirty="0">
                <a:solidFill>
                  <a:srgbClr val="0432FF"/>
                </a:solidFill>
              </a:rPr>
              <a:t>within a cloud</a:t>
            </a:r>
            <a:r>
              <a:rPr lang="en-US" sz="2600" dirty="0"/>
              <a:t>. Short, intense periods of rain in scattered locations are called “showers”.</a:t>
            </a:r>
          </a:p>
          <a:p>
            <a:pPr marL="0" indent="0">
              <a:buNone/>
            </a:pPr>
            <a:endParaRPr lang="en-US" sz="2600" dirty="0"/>
          </a:p>
          <a:p>
            <a:pPr marL="0" indent="0">
              <a:buNone/>
            </a:pPr>
            <a:r>
              <a:rPr lang="en-US" sz="2600" b="1" dirty="0">
                <a:solidFill>
                  <a:schemeClr val="accent6">
                    <a:lumMod val="75000"/>
                  </a:schemeClr>
                </a:solidFill>
              </a:rPr>
              <a:t>Q: </a:t>
            </a:r>
            <a:r>
              <a:rPr lang="en-US" sz="2600" dirty="0">
                <a:solidFill>
                  <a:schemeClr val="accent6">
                    <a:lumMod val="75000"/>
                  </a:schemeClr>
                </a:solidFill>
              </a:rPr>
              <a:t>Where do water droplets collide with ice crystals to form precipitation?</a:t>
            </a:r>
          </a:p>
          <a:p>
            <a:pPr marL="0" indent="0">
              <a:buNone/>
            </a:pPr>
            <a:r>
              <a:rPr lang="en-US" sz="2600" b="1" dirty="0">
                <a:solidFill>
                  <a:schemeClr val="accent4"/>
                </a:solidFill>
              </a:rPr>
              <a:t>A:</a:t>
            </a:r>
            <a:r>
              <a:rPr lang="en-US" sz="2600" dirty="0">
                <a:solidFill>
                  <a:schemeClr val="accent4"/>
                </a:solidFill>
              </a:rPr>
              <a:t> </a:t>
            </a:r>
            <a:r>
              <a:rPr lang="en-US" sz="2600" u="sng" dirty="0">
                <a:solidFill>
                  <a:srgbClr val="0432FF"/>
                </a:solidFill>
              </a:rPr>
              <a:t>within a cloud</a:t>
            </a:r>
            <a:endParaRPr lang="en-US" sz="26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79</a:t>
            </a:fld>
            <a:endParaRPr lang="zh-TW" altLang="en-US"/>
          </a:p>
        </p:txBody>
      </p:sp>
      <p:sp>
        <p:nvSpPr>
          <p:cNvPr id="5" name="Rounded Rectangle 4">
            <a:extLst>
              <a:ext uri="{FF2B5EF4-FFF2-40B4-BE49-F238E27FC236}">
                <a16:creationId xmlns:a16="http://schemas.microsoft.com/office/drawing/2014/main" id="{C1A5246C-A211-5F4A-BCB8-15955C7B2E2B}"/>
              </a:ext>
            </a:extLst>
          </p:cNvPr>
          <p:cNvSpPr/>
          <p:nvPr/>
        </p:nvSpPr>
        <p:spPr>
          <a:xfrm>
            <a:off x="323528" y="1600200"/>
            <a:ext cx="8363272" cy="2908920"/>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713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7112-A330-3E4C-9B49-13C9E30D15F4}"/>
              </a:ext>
            </a:extLst>
          </p:cNvPr>
          <p:cNvSpPr>
            <a:spLocks noGrp="1"/>
          </p:cNvSpPr>
          <p:nvPr>
            <p:ph type="title"/>
          </p:nvPr>
        </p:nvSpPr>
        <p:spPr>
          <a:xfrm>
            <a:off x="179512" y="0"/>
            <a:ext cx="8784976" cy="1583170"/>
          </a:xfrm>
        </p:spPr>
        <p:txBody>
          <a:bodyPr/>
          <a:lstStyle/>
          <a:p>
            <a:r>
              <a:rPr lang="en-US" altLang="zh-TW" sz="3200" dirty="0">
                <a:solidFill>
                  <a:schemeClr val="accent1"/>
                </a:solidFill>
              </a:rPr>
              <a:t> 2018 International ICT Innovative Services Awards (</a:t>
            </a:r>
            <a:r>
              <a:rPr lang="en-US" altLang="zh-TW" sz="3200" dirty="0" err="1">
                <a:solidFill>
                  <a:schemeClr val="accent1"/>
                </a:solidFill>
              </a:rPr>
              <a:t>InnoServe</a:t>
            </a:r>
            <a:r>
              <a:rPr lang="en-US" altLang="zh-TW" sz="3200" dirty="0">
                <a:solidFill>
                  <a:schemeClr val="accent1"/>
                </a:solidFill>
              </a:rPr>
              <a:t> Awards 2018) </a:t>
            </a:r>
            <a:br>
              <a:rPr lang="en-US" altLang="zh-TW" sz="3200" dirty="0">
                <a:solidFill>
                  <a:schemeClr val="accent1"/>
                </a:solidFill>
              </a:rPr>
            </a:br>
            <a:r>
              <a:rPr lang="en-US" altLang="zh-TW" sz="3200" dirty="0">
                <a:solidFill>
                  <a:schemeClr val="accent1"/>
                </a:solidFill>
              </a:rPr>
              <a:t>(2018</a:t>
            </a:r>
            <a:r>
              <a:rPr lang="zh-TW" altLang="en-US" sz="3200" dirty="0">
                <a:solidFill>
                  <a:schemeClr val="accent1"/>
                </a:solidFill>
              </a:rPr>
              <a:t>第</a:t>
            </a:r>
            <a:r>
              <a:rPr lang="en-US" altLang="zh-TW" sz="3200" dirty="0">
                <a:solidFill>
                  <a:schemeClr val="accent1"/>
                </a:solidFill>
              </a:rPr>
              <a:t>23</a:t>
            </a:r>
            <a:r>
              <a:rPr lang="zh-TW" altLang="en-US" sz="3200" dirty="0">
                <a:solidFill>
                  <a:schemeClr val="accent1"/>
                </a:solidFill>
              </a:rPr>
              <a:t>屆大專校院資訊應用服務創新競賽</a:t>
            </a:r>
            <a:r>
              <a:rPr lang="en-US" altLang="zh-TW" sz="3200" dirty="0">
                <a:solidFill>
                  <a:schemeClr val="accent1"/>
                </a:solidFill>
              </a:rPr>
              <a:t>)</a:t>
            </a:r>
            <a:endParaRPr lang="en-US" sz="3200" dirty="0">
              <a:solidFill>
                <a:schemeClr val="accent1"/>
              </a:solidFill>
            </a:endParaRPr>
          </a:p>
        </p:txBody>
      </p:sp>
      <p:sp>
        <p:nvSpPr>
          <p:cNvPr id="4" name="Slide Number Placeholder 3">
            <a:extLst>
              <a:ext uri="{FF2B5EF4-FFF2-40B4-BE49-F238E27FC236}">
                <a16:creationId xmlns:a16="http://schemas.microsoft.com/office/drawing/2014/main" id="{D9CEB519-F37B-BE40-91DC-8A077105277E}"/>
              </a:ext>
            </a:extLst>
          </p:cNvPr>
          <p:cNvSpPr>
            <a:spLocks noGrp="1"/>
          </p:cNvSpPr>
          <p:nvPr>
            <p:ph type="sldNum" sz="quarter" idx="12"/>
          </p:nvPr>
        </p:nvSpPr>
        <p:spPr/>
        <p:txBody>
          <a:bodyPr/>
          <a:lstStyle/>
          <a:p>
            <a:pPr>
              <a:defRPr/>
            </a:pPr>
            <a:fld id="{E78C9E75-97FD-45D9-8ED3-955348887BB1}" type="slidenum">
              <a:rPr lang="zh-TW" altLang="en-US" smtClean="0"/>
              <a:pPr>
                <a:defRPr/>
              </a:pPr>
              <a:t>8</a:t>
            </a:fld>
            <a:endParaRPr lang="zh-TW" altLang="en-US"/>
          </a:p>
        </p:txBody>
      </p:sp>
      <p:pic>
        <p:nvPicPr>
          <p:cNvPr id="6" name="Picture 5">
            <a:extLst>
              <a:ext uri="{FF2B5EF4-FFF2-40B4-BE49-F238E27FC236}">
                <a16:creationId xmlns:a16="http://schemas.microsoft.com/office/drawing/2014/main" id="{6FA75FD9-AF36-7341-AECE-D910D7426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39" y="1652743"/>
            <a:ext cx="7641720" cy="4862913"/>
          </a:xfrm>
          <a:prstGeom prst="rect">
            <a:avLst/>
          </a:prstGeom>
        </p:spPr>
      </p:pic>
      <p:sp>
        <p:nvSpPr>
          <p:cNvPr id="7" name="Rectangle 6">
            <a:extLst>
              <a:ext uri="{FF2B5EF4-FFF2-40B4-BE49-F238E27FC236}">
                <a16:creationId xmlns:a16="http://schemas.microsoft.com/office/drawing/2014/main" id="{926B3FF7-9037-8240-A31C-103902076737}"/>
              </a:ext>
            </a:extLst>
          </p:cNvPr>
          <p:cNvSpPr/>
          <p:nvPr/>
        </p:nvSpPr>
        <p:spPr>
          <a:xfrm>
            <a:off x="2479119" y="6515656"/>
            <a:ext cx="4185761" cy="369332"/>
          </a:xfrm>
          <a:prstGeom prst="rect">
            <a:avLst/>
          </a:prstGeom>
        </p:spPr>
        <p:txBody>
          <a:bodyPr wrap="none">
            <a:spAutoFit/>
          </a:bodyPr>
          <a:lstStyle/>
          <a:p>
            <a:r>
              <a:rPr lang="en-US" dirty="0">
                <a:hlinkClick r:id="rId3"/>
              </a:rPr>
              <a:t>https://innoserve.tca.org.tw/award.aspx</a:t>
            </a:r>
            <a:endParaRPr lang="en-US" dirty="0"/>
          </a:p>
        </p:txBody>
      </p:sp>
    </p:spTree>
    <p:extLst>
      <p:ext uri="{BB962C8B-B14F-4D97-AF65-F5344CB8AC3E}">
        <p14:creationId xmlns:p14="http://schemas.microsoft.com/office/powerpoint/2010/main" val="1784400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C6595-DBE9-4241-A28F-1E9AE343E19D}"/>
              </a:ext>
            </a:extLst>
          </p:cNvPr>
          <p:cNvSpPr>
            <a:spLocks noGrp="1"/>
          </p:cNvSpPr>
          <p:nvPr>
            <p:ph idx="1"/>
          </p:nvPr>
        </p:nvSpPr>
        <p:spPr>
          <a:xfrm>
            <a:off x="251520" y="1196752"/>
            <a:ext cx="8640960" cy="5472608"/>
          </a:xfrm>
        </p:spPr>
        <p:txBody>
          <a:bodyPr/>
          <a:lstStyle/>
          <a:p>
            <a:pPr marL="0" indent="0">
              <a:buNone/>
            </a:pPr>
            <a:r>
              <a:rPr lang="en-US" sz="2200" dirty="0"/>
              <a:t>In meteorology, precipitation is any product of the condensation of atmospheric water vapor that falls under </a:t>
            </a:r>
            <a:r>
              <a:rPr lang="en-US" sz="2200" u="sng" dirty="0">
                <a:solidFill>
                  <a:srgbClr val="FF0000"/>
                </a:solidFill>
              </a:rPr>
              <a:t>gravity</a:t>
            </a:r>
            <a:r>
              <a:rPr lang="en-US" sz="2200" dirty="0"/>
              <a:t>. The main forms of precipitation include drizzle, rain, sleet, snow, </a:t>
            </a:r>
            <a:r>
              <a:rPr lang="en-US" sz="2200" u="sng" dirty="0">
                <a:solidFill>
                  <a:srgbClr val="00B050"/>
                </a:solidFill>
              </a:rPr>
              <a:t>graupel</a:t>
            </a:r>
            <a:r>
              <a:rPr lang="en-US" sz="2200" dirty="0"/>
              <a:t> and hail... Precipitation forms as smaller droplets coalesce via collision with other rain drops or ice crystals </a:t>
            </a:r>
            <a:r>
              <a:rPr lang="en-US" sz="2200" u="sng" dirty="0">
                <a:solidFill>
                  <a:srgbClr val="0432FF"/>
                </a:solidFill>
              </a:rPr>
              <a:t>within a cloud</a:t>
            </a:r>
            <a:r>
              <a:rPr lang="en-US" sz="2200" dirty="0"/>
              <a:t>. Short, intense periods of rain in scattered locations are called “showers”.</a:t>
            </a:r>
          </a:p>
          <a:p>
            <a:pPr marL="0" indent="0">
              <a:buNone/>
            </a:pPr>
            <a:endParaRPr lang="en-US" sz="2200" dirty="0"/>
          </a:p>
          <a:p>
            <a:pPr marL="0" indent="0">
              <a:buNone/>
            </a:pPr>
            <a:r>
              <a:rPr lang="en-US" sz="2200" b="1" dirty="0">
                <a:solidFill>
                  <a:schemeClr val="accent6">
                    <a:lumMod val="75000"/>
                  </a:schemeClr>
                </a:solidFill>
              </a:rPr>
              <a:t>Q: </a:t>
            </a:r>
            <a:r>
              <a:rPr lang="en-US" sz="2200" dirty="0">
                <a:solidFill>
                  <a:schemeClr val="accent6">
                    <a:lumMod val="75000"/>
                  </a:schemeClr>
                </a:solidFill>
              </a:rPr>
              <a:t>What causes precipitation to fall?</a:t>
            </a:r>
          </a:p>
          <a:p>
            <a:pPr marL="0" indent="0">
              <a:buNone/>
            </a:pPr>
            <a:r>
              <a:rPr lang="en-US" sz="2200" b="1" dirty="0">
                <a:solidFill>
                  <a:schemeClr val="accent4"/>
                </a:solidFill>
              </a:rPr>
              <a:t>A:</a:t>
            </a:r>
            <a:r>
              <a:rPr lang="en-US" sz="2200" dirty="0">
                <a:solidFill>
                  <a:schemeClr val="accent4"/>
                </a:solidFill>
              </a:rPr>
              <a:t> </a:t>
            </a:r>
            <a:r>
              <a:rPr lang="en-US" sz="2200" dirty="0">
                <a:solidFill>
                  <a:srgbClr val="FF0000"/>
                </a:solidFill>
              </a:rPr>
              <a:t>gravity</a:t>
            </a:r>
          </a:p>
          <a:p>
            <a:pPr marL="0" indent="0">
              <a:buNone/>
            </a:pPr>
            <a:r>
              <a:rPr lang="en-US" sz="2200" b="1" dirty="0">
                <a:solidFill>
                  <a:schemeClr val="accent6">
                    <a:lumMod val="75000"/>
                  </a:schemeClr>
                </a:solidFill>
              </a:rPr>
              <a:t>Q: </a:t>
            </a:r>
            <a:r>
              <a:rPr lang="en-US" sz="2200" dirty="0">
                <a:solidFill>
                  <a:schemeClr val="accent6">
                    <a:lumMod val="75000"/>
                  </a:schemeClr>
                </a:solidFill>
              </a:rPr>
              <a:t>What is another main form of precipitation besides drizzle, rain, snow, sleet and hail? </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0B050"/>
                </a:solidFill>
              </a:rPr>
              <a:t>graupel</a:t>
            </a:r>
            <a:endParaRPr lang="en-US" sz="2200" b="1" dirty="0">
              <a:solidFill>
                <a:schemeClr val="accent6">
                  <a:lumMod val="75000"/>
                </a:schemeClr>
              </a:solidFill>
            </a:endParaRPr>
          </a:p>
          <a:p>
            <a:pPr marL="0" indent="0">
              <a:buNone/>
            </a:pPr>
            <a:r>
              <a:rPr lang="en-US" sz="2200" b="1" dirty="0">
                <a:solidFill>
                  <a:schemeClr val="accent6">
                    <a:lumMod val="75000"/>
                  </a:schemeClr>
                </a:solidFill>
              </a:rPr>
              <a:t>Q: </a:t>
            </a:r>
            <a:r>
              <a:rPr lang="en-US" sz="2200" dirty="0">
                <a:solidFill>
                  <a:schemeClr val="accent6">
                    <a:lumMod val="75000"/>
                  </a:schemeClr>
                </a:solidFill>
              </a:rPr>
              <a:t>Where do water droplets collide with ice crystals to form precipitation?</a:t>
            </a:r>
          </a:p>
          <a:p>
            <a:pPr marL="0" indent="0">
              <a:buNone/>
            </a:pPr>
            <a:r>
              <a:rPr lang="en-US" sz="2200" b="1" dirty="0">
                <a:solidFill>
                  <a:schemeClr val="accent4"/>
                </a:solidFill>
              </a:rPr>
              <a:t>A:</a:t>
            </a:r>
            <a:r>
              <a:rPr lang="en-US" sz="2200" dirty="0">
                <a:solidFill>
                  <a:schemeClr val="accent4"/>
                </a:solidFill>
              </a:rPr>
              <a:t> </a:t>
            </a:r>
            <a:r>
              <a:rPr lang="en-US" sz="2200" u="sng" dirty="0">
                <a:solidFill>
                  <a:srgbClr val="0432FF"/>
                </a:solidFill>
              </a:rPr>
              <a:t>within a cloud</a:t>
            </a:r>
            <a:endParaRPr lang="en-US" sz="2200" dirty="0">
              <a:solidFill>
                <a:srgbClr val="FF0000"/>
              </a:solidFill>
            </a:endParaRPr>
          </a:p>
          <a:p>
            <a:pPr marL="0" indent="0">
              <a:buNone/>
            </a:pPr>
            <a:endParaRPr lang="en-US" sz="2200" dirty="0">
              <a:solidFill>
                <a:srgbClr val="FF0000"/>
              </a:solidFill>
            </a:endParaRPr>
          </a:p>
        </p:txBody>
      </p:sp>
      <p:sp>
        <p:nvSpPr>
          <p:cNvPr id="4" name="Slide Number Placeholder 3">
            <a:extLst>
              <a:ext uri="{FF2B5EF4-FFF2-40B4-BE49-F238E27FC236}">
                <a16:creationId xmlns:a16="http://schemas.microsoft.com/office/drawing/2014/main" id="{F8100ABA-988F-864B-85C7-EF14DAFEB9C1}"/>
              </a:ext>
            </a:extLst>
          </p:cNvPr>
          <p:cNvSpPr>
            <a:spLocks noGrp="1"/>
          </p:cNvSpPr>
          <p:nvPr>
            <p:ph type="sldNum" sz="quarter" idx="12"/>
          </p:nvPr>
        </p:nvSpPr>
        <p:spPr/>
        <p:txBody>
          <a:bodyPr/>
          <a:lstStyle/>
          <a:p>
            <a:pPr>
              <a:defRPr/>
            </a:pPr>
            <a:fld id="{E78C9E75-97FD-45D9-8ED3-955348887BB1}" type="slidenum">
              <a:rPr lang="zh-TW" altLang="en-US" smtClean="0"/>
              <a:pPr>
                <a:defRPr/>
              </a:pPr>
              <a:t>80</a:t>
            </a:fld>
            <a:endParaRPr lang="zh-TW" altLang="en-US"/>
          </a:p>
        </p:txBody>
      </p:sp>
      <p:sp>
        <p:nvSpPr>
          <p:cNvPr id="5" name="Title 1">
            <a:extLst>
              <a:ext uri="{FF2B5EF4-FFF2-40B4-BE49-F238E27FC236}">
                <a16:creationId xmlns:a16="http://schemas.microsoft.com/office/drawing/2014/main" id="{E7C69BD2-4D1D-894C-A797-44A95ECF93F2}"/>
              </a:ext>
            </a:extLst>
          </p:cNvPr>
          <p:cNvSpPr>
            <a:spLocks noGrp="1"/>
          </p:cNvSpPr>
          <p:nvPr>
            <p:ph type="title"/>
          </p:nvPr>
        </p:nvSpPr>
        <p:spPr>
          <a:xfrm>
            <a:off x="457200" y="116632"/>
            <a:ext cx="8229600" cy="864492"/>
          </a:xfrm>
        </p:spPr>
        <p:txBody>
          <a:bodyPr/>
          <a:lstStyle/>
          <a:p>
            <a:r>
              <a:rPr lang="en-US" dirty="0" err="1">
                <a:solidFill>
                  <a:schemeClr val="accent1"/>
                </a:solidFill>
              </a:rPr>
              <a:t>SQuAD</a:t>
            </a:r>
            <a:r>
              <a:rPr lang="en-US" dirty="0">
                <a:solidFill>
                  <a:schemeClr val="accent1"/>
                </a:solidFill>
              </a:rPr>
              <a:t> (Question Answering)</a:t>
            </a:r>
          </a:p>
        </p:txBody>
      </p:sp>
      <p:sp>
        <p:nvSpPr>
          <p:cNvPr id="6" name="Rounded Rectangle 5">
            <a:extLst>
              <a:ext uri="{FF2B5EF4-FFF2-40B4-BE49-F238E27FC236}">
                <a16:creationId xmlns:a16="http://schemas.microsoft.com/office/drawing/2014/main" id="{C9C4BD9C-7D9B-DB42-BFD2-15AFEA07A0ED}"/>
              </a:ext>
            </a:extLst>
          </p:cNvPr>
          <p:cNvSpPr/>
          <p:nvPr/>
        </p:nvSpPr>
        <p:spPr>
          <a:xfrm>
            <a:off x="179512" y="1027701"/>
            <a:ext cx="8712968" cy="2401299"/>
          </a:xfrm>
          <a:prstGeom prst="roundRect">
            <a:avLst>
              <a:gd name="adj" fmla="val 4196"/>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140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11537-9EA3-4140-B46A-4BC673F1848B}"/>
              </a:ext>
            </a:extLst>
          </p:cNvPr>
          <p:cNvSpPr>
            <a:spLocks noGrp="1"/>
          </p:cNvSpPr>
          <p:nvPr>
            <p:ph type="sldNum" sz="quarter" idx="12"/>
          </p:nvPr>
        </p:nvSpPr>
        <p:spPr/>
        <p:txBody>
          <a:bodyPr/>
          <a:lstStyle/>
          <a:p>
            <a:pPr>
              <a:defRPr/>
            </a:pPr>
            <a:fld id="{E78C9E75-97FD-45D9-8ED3-955348887BB1}" type="slidenum">
              <a:rPr lang="zh-TW" altLang="en-US" smtClean="0"/>
              <a:pPr>
                <a:defRPr/>
              </a:pPr>
              <a:t>81</a:t>
            </a:fld>
            <a:endParaRPr lang="zh-TW" altLang="en-US"/>
          </a:p>
        </p:txBody>
      </p:sp>
      <p:pic>
        <p:nvPicPr>
          <p:cNvPr id="6" name="Picture 5">
            <a:extLst>
              <a:ext uri="{FF2B5EF4-FFF2-40B4-BE49-F238E27FC236}">
                <a16:creationId xmlns:a16="http://schemas.microsoft.com/office/drawing/2014/main" id="{EA6DE105-FEB5-A044-BF89-5BDDD71B9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342"/>
            <a:ext cx="9144000" cy="5529986"/>
          </a:xfrm>
          <a:prstGeom prst="rect">
            <a:avLst/>
          </a:prstGeom>
        </p:spPr>
      </p:pic>
      <p:sp>
        <p:nvSpPr>
          <p:cNvPr id="7" name="Rectangle 6">
            <a:extLst>
              <a:ext uri="{FF2B5EF4-FFF2-40B4-BE49-F238E27FC236}">
                <a16:creationId xmlns:a16="http://schemas.microsoft.com/office/drawing/2014/main" id="{A2515D8B-613D-0247-B29C-EED807F2DA67}"/>
              </a:ext>
            </a:extLst>
          </p:cNvPr>
          <p:cNvSpPr/>
          <p:nvPr/>
        </p:nvSpPr>
        <p:spPr>
          <a:xfrm>
            <a:off x="2123728" y="6488668"/>
            <a:ext cx="5598368" cy="369332"/>
          </a:xfrm>
          <a:prstGeom prst="rect">
            <a:avLst/>
          </a:prstGeom>
        </p:spPr>
        <p:txBody>
          <a:bodyPr wrap="square">
            <a:spAutoFit/>
          </a:bodyPr>
          <a:lstStyle/>
          <a:p>
            <a:pPr algn="ctr"/>
            <a:r>
              <a:rPr lang="en-US" dirty="0">
                <a:hlinkClick r:id="rId3"/>
              </a:rPr>
              <a:t>https://en.wikipedia.org/wiki/Super_Bowl_50</a:t>
            </a:r>
            <a:endParaRPr lang="en-US" dirty="0"/>
          </a:p>
        </p:txBody>
      </p:sp>
      <p:sp>
        <p:nvSpPr>
          <p:cNvPr id="13" name="Title 1">
            <a:extLst>
              <a:ext uri="{FF2B5EF4-FFF2-40B4-BE49-F238E27FC236}">
                <a16:creationId xmlns:a16="http://schemas.microsoft.com/office/drawing/2014/main" id="{33B59B25-1C07-F543-A333-FD6CC1166534}"/>
              </a:ext>
            </a:extLst>
          </p:cNvPr>
          <p:cNvSpPr>
            <a:spLocks noGrp="1"/>
          </p:cNvSpPr>
          <p:nvPr>
            <p:ph type="title"/>
          </p:nvPr>
        </p:nvSpPr>
        <p:spPr>
          <a:xfrm>
            <a:off x="457200" y="0"/>
            <a:ext cx="8229600" cy="851342"/>
          </a:xfrm>
        </p:spPr>
        <p:txBody>
          <a:bodyPr/>
          <a:lstStyle/>
          <a:p>
            <a:r>
              <a:rPr lang="en-US" dirty="0" err="1">
                <a:solidFill>
                  <a:schemeClr val="accent1"/>
                </a:solidFill>
              </a:rPr>
              <a:t>SQuAD</a:t>
            </a:r>
            <a:r>
              <a:rPr lang="en-US" dirty="0">
                <a:solidFill>
                  <a:schemeClr val="accent1"/>
                </a:solidFill>
              </a:rPr>
              <a:t> (Question Answering)</a:t>
            </a:r>
          </a:p>
        </p:txBody>
      </p:sp>
    </p:spTree>
    <p:extLst>
      <p:ext uri="{BB962C8B-B14F-4D97-AF65-F5344CB8AC3E}">
        <p14:creationId xmlns:p14="http://schemas.microsoft.com/office/powerpoint/2010/main" val="2372611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3A4-8FAC-5844-BD59-1F4EEBDEB162}"/>
              </a:ext>
            </a:extLst>
          </p:cNvPr>
          <p:cNvSpPr>
            <a:spLocks noGrp="1"/>
          </p:cNvSpPr>
          <p:nvPr>
            <p:ph type="title"/>
          </p:nvPr>
        </p:nvSpPr>
        <p:spPr>
          <a:xfrm>
            <a:off x="457200" y="274637"/>
            <a:ext cx="8229600" cy="6245225"/>
          </a:xfrm>
        </p:spPr>
        <p:txBody>
          <a:bodyPr/>
          <a:lstStyle/>
          <a:p>
            <a:r>
              <a:rPr lang="en-US" sz="7000" dirty="0">
                <a:solidFill>
                  <a:schemeClr val="accent1"/>
                </a:solidFill>
              </a:rPr>
              <a:t>Dialogue </a:t>
            </a:r>
            <a:br>
              <a:rPr lang="en-US" sz="7000" dirty="0">
                <a:solidFill>
                  <a:schemeClr val="accent1"/>
                </a:solidFill>
              </a:rPr>
            </a:br>
            <a:r>
              <a:rPr lang="en-US" sz="7000" dirty="0">
                <a:solidFill>
                  <a:schemeClr val="accent1"/>
                </a:solidFill>
              </a:rPr>
              <a:t>on</a:t>
            </a:r>
            <a:br>
              <a:rPr lang="en-US" sz="7000" dirty="0">
                <a:solidFill>
                  <a:schemeClr val="accent1"/>
                </a:solidFill>
              </a:rPr>
            </a:br>
            <a:r>
              <a:rPr lang="en-US" sz="7000" dirty="0">
                <a:solidFill>
                  <a:schemeClr val="accent1"/>
                </a:solidFill>
              </a:rPr>
              <a:t>Airline Travel Information System (ATIS)  </a:t>
            </a:r>
          </a:p>
        </p:txBody>
      </p:sp>
      <p:sp>
        <p:nvSpPr>
          <p:cNvPr id="4" name="Slide Number Placeholder 3">
            <a:extLst>
              <a:ext uri="{FF2B5EF4-FFF2-40B4-BE49-F238E27FC236}">
                <a16:creationId xmlns:a16="http://schemas.microsoft.com/office/drawing/2014/main" id="{1E5B101C-6330-9648-A992-5332E75ABD23}"/>
              </a:ext>
            </a:extLst>
          </p:cNvPr>
          <p:cNvSpPr>
            <a:spLocks noGrp="1"/>
          </p:cNvSpPr>
          <p:nvPr>
            <p:ph type="sldNum" sz="quarter" idx="12"/>
          </p:nvPr>
        </p:nvSpPr>
        <p:spPr/>
        <p:txBody>
          <a:bodyPr/>
          <a:lstStyle/>
          <a:p>
            <a:pPr>
              <a:defRPr/>
            </a:pPr>
            <a:fld id="{E78C9E75-97FD-45D9-8ED3-955348887BB1}" type="slidenum">
              <a:rPr lang="zh-TW" altLang="en-US" smtClean="0"/>
              <a:pPr>
                <a:defRPr/>
              </a:pPr>
              <a:t>82</a:t>
            </a:fld>
            <a:endParaRPr lang="zh-TW" altLang="en-US"/>
          </a:p>
        </p:txBody>
      </p:sp>
    </p:spTree>
    <p:extLst>
      <p:ext uri="{BB962C8B-B14F-4D97-AF65-F5344CB8AC3E}">
        <p14:creationId xmlns:p14="http://schemas.microsoft.com/office/powerpoint/2010/main" val="2957417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179512" y="116632"/>
            <a:ext cx="8788025" cy="2004640"/>
          </a:xfrm>
        </p:spPr>
        <p:txBody>
          <a:bodyPr/>
          <a:lstStyle/>
          <a:p>
            <a:r>
              <a:rPr lang="en-US" dirty="0">
                <a:solidFill>
                  <a:schemeClr val="accent1"/>
                </a:solidFill>
              </a:rPr>
              <a:t>The ATIS </a:t>
            </a:r>
            <a:br>
              <a:rPr lang="en-US" dirty="0">
                <a:solidFill>
                  <a:schemeClr val="accent1"/>
                </a:solidFill>
              </a:rPr>
            </a:br>
            <a:r>
              <a:rPr lang="en-US" dirty="0">
                <a:solidFill>
                  <a:schemeClr val="accent1"/>
                </a:solidFill>
              </a:rPr>
              <a:t>(Airline Travel Information System) </a:t>
            </a:r>
            <a:br>
              <a:rPr lang="en-US" dirty="0">
                <a:solidFill>
                  <a:schemeClr val="accent1"/>
                </a:solidFill>
              </a:rPr>
            </a:br>
            <a:r>
              <a:rPr lang="en-US" dirty="0">
                <a:solidFill>
                  <a:schemeClr val="accent1"/>
                </a:solidFill>
              </a:rPr>
              <a:t>Dataset</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83</a:t>
            </a:fld>
            <a:endParaRPr lang="zh-TW" altLang="en-US"/>
          </a:p>
        </p:txBody>
      </p:sp>
      <p:pic>
        <p:nvPicPr>
          <p:cNvPr id="6" name="Picture 5">
            <a:extLst>
              <a:ext uri="{FF2B5EF4-FFF2-40B4-BE49-F238E27FC236}">
                <a16:creationId xmlns:a16="http://schemas.microsoft.com/office/drawing/2014/main" id="{07501B4A-F145-5D46-A414-2702706EB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26" y="2558558"/>
            <a:ext cx="8519131" cy="1441699"/>
          </a:xfrm>
          <a:prstGeom prst="rect">
            <a:avLst/>
          </a:prstGeom>
        </p:spPr>
      </p:pic>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sp>
        <p:nvSpPr>
          <p:cNvPr id="8" name="Rectangle 7">
            <a:extLst>
              <a:ext uri="{FF2B5EF4-FFF2-40B4-BE49-F238E27FC236}">
                <a16:creationId xmlns:a16="http://schemas.microsoft.com/office/drawing/2014/main" id="{97568097-165B-ED4B-900A-9C16B0804C7B}"/>
              </a:ext>
            </a:extLst>
          </p:cNvPr>
          <p:cNvSpPr/>
          <p:nvPr/>
        </p:nvSpPr>
        <p:spPr>
          <a:xfrm>
            <a:off x="2205891" y="4437543"/>
            <a:ext cx="4572000" cy="1938992"/>
          </a:xfrm>
          <a:prstGeom prst="rect">
            <a:avLst/>
          </a:prstGeom>
        </p:spPr>
        <p:txBody>
          <a:bodyPr>
            <a:spAutoFit/>
          </a:bodyPr>
          <a:lstStyle/>
          <a:p>
            <a:r>
              <a:rPr lang="en-US" sz="2400" dirty="0"/>
              <a:t>Training samples: 4978</a:t>
            </a:r>
          </a:p>
          <a:p>
            <a:r>
              <a:rPr lang="en-US" sz="2400" dirty="0"/>
              <a:t>Testing samples:  893</a:t>
            </a:r>
          </a:p>
          <a:p>
            <a:r>
              <a:rPr lang="en-US" sz="2400" dirty="0"/>
              <a:t>Vocab size:  943</a:t>
            </a:r>
          </a:p>
          <a:p>
            <a:r>
              <a:rPr lang="en-US" sz="2400" dirty="0">
                <a:solidFill>
                  <a:schemeClr val="accent1"/>
                </a:solidFill>
              </a:rPr>
              <a:t>Slot count:  129</a:t>
            </a:r>
          </a:p>
          <a:p>
            <a:r>
              <a:rPr lang="en-US" sz="2400" dirty="0">
                <a:solidFill>
                  <a:schemeClr val="accent1"/>
                </a:solidFill>
              </a:rPr>
              <a:t>Intent count:   26</a:t>
            </a:r>
          </a:p>
        </p:txBody>
      </p:sp>
      <p:sp>
        <p:nvSpPr>
          <p:cNvPr id="9" name="Rectangle 8">
            <a:extLst>
              <a:ext uri="{FF2B5EF4-FFF2-40B4-BE49-F238E27FC236}">
                <a16:creationId xmlns:a16="http://schemas.microsoft.com/office/drawing/2014/main" id="{73949530-BC8C-3845-817B-26A9DC069175}"/>
              </a:ext>
            </a:extLst>
          </p:cNvPr>
          <p:cNvSpPr/>
          <p:nvPr/>
        </p:nvSpPr>
        <p:spPr>
          <a:xfrm>
            <a:off x="1216271" y="2121272"/>
            <a:ext cx="6551240" cy="276999"/>
          </a:xfrm>
          <a:prstGeom prst="rect">
            <a:avLst/>
          </a:prstGeom>
        </p:spPr>
        <p:txBody>
          <a:bodyPr wrap="square">
            <a:spAutoFit/>
          </a:bodyPr>
          <a:lstStyle/>
          <a:p>
            <a:pPr algn="ctr"/>
            <a:r>
              <a:rPr lang="en-US" sz="1200" dirty="0">
                <a:hlinkClick r:id="rId3"/>
              </a:rPr>
              <a:t>https://www.kaggle.com/siddhadev/atis-dataset-from-ms-cntk</a:t>
            </a:r>
            <a:endParaRPr lang="en-US" sz="1200" dirty="0"/>
          </a:p>
        </p:txBody>
      </p:sp>
    </p:spTree>
    <p:extLst>
      <p:ext uri="{BB962C8B-B14F-4D97-AF65-F5344CB8AC3E}">
        <p14:creationId xmlns:p14="http://schemas.microsoft.com/office/powerpoint/2010/main" val="3360460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0D16-137D-F843-A6A1-F1FFFA2B69EA}"/>
              </a:ext>
            </a:extLst>
          </p:cNvPr>
          <p:cNvSpPr>
            <a:spLocks noGrp="1"/>
          </p:cNvSpPr>
          <p:nvPr>
            <p:ph type="title"/>
          </p:nvPr>
        </p:nvSpPr>
        <p:spPr>
          <a:xfrm>
            <a:off x="457200" y="0"/>
            <a:ext cx="8229600" cy="2132856"/>
          </a:xfrm>
        </p:spPr>
        <p:txBody>
          <a:bodyPr/>
          <a:lstStyle/>
          <a:p>
            <a:r>
              <a:rPr lang="en-US" dirty="0">
                <a:solidFill>
                  <a:schemeClr val="accent1"/>
                </a:solidFill>
              </a:rPr>
              <a:t>SF-ID Network </a:t>
            </a:r>
            <a:r>
              <a:rPr lang="en-US" sz="2400" dirty="0">
                <a:solidFill>
                  <a:schemeClr val="accent1"/>
                </a:solidFill>
              </a:rPr>
              <a:t>(E et al., 2019)</a:t>
            </a:r>
            <a:br>
              <a:rPr lang="en-US" sz="2400" dirty="0">
                <a:solidFill>
                  <a:schemeClr val="accent1"/>
                </a:solidFill>
              </a:rPr>
            </a:br>
            <a:r>
              <a:rPr lang="en-US" dirty="0">
                <a:solidFill>
                  <a:schemeClr val="accent1"/>
                </a:solidFill>
              </a:rPr>
              <a:t>Slot Filling (SF) </a:t>
            </a:r>
            <a:br>
              <a:rPr lang="en-US" dirty="0">
                <a:solidFill>
                  <a:schemeClr val="accent1"/>
                </a:solidFill>
              </a:rPr>
            </a:br>
            <a:r>
              <a:rPr lang="en-US" dirty="0">
                <a:solidFill>
                  <a:schemeClr val="accent1"/>
                </a:solidFill>
              </a:rPr>
              <a:t>Intent Detection (ID)</a:t>
            </a:r>
          </a:p>
        </p:txBody>
      </p:sp>
      <p:sp>
        <p:nvSpPr>
          <p:cNvPr id="4" name="Slide Number Placeholder 3">
            <a:extLst>
              <a:ext uri="{FF2B5EF4-FFF2-40B4-BE49-F238E27FC236}">
                <a16:creationId xmlns:a16="http://schemas.microsoft.com/office/drawing/2014/main" id="{625EF402-FDC1-5D4D-9709-0AA0888F4609}"/>
              </a:ext>
            </a:extLst>
          </p:cNvPr>
          <p:cNvSpPr>
            <a:spLocks noGrp="1"/>
          </p:cNvSpPr>
          <p:nvPr>
            <p:ph type="sldNum" sz="quarter" idx="12"/>
          </p:nvPr>
        </p:nvSpPr>
        <p:spPr/>
        <p:txBody>
          <a:bodyPr/>
          <a:lstStyle/>
          <a:p>
            <a:pPr>
              <a:defRPr/>
            </a:pPr>
            <a:fld id="{E78C9E75-97FD-45D9-8ED3-955348887BB1}" type="slidenum">
              <a:rPr lang="zh-TW" altLang="en-US" smtClean="0"/>
              <a:pPr>
                <a:defRPr/>
              </a:pPr>
              <a:t>84</a:t>
            </a:fld>
            <a:endParaRPr lang="zh-TW" altLang="en-US"/>
          </a:p>
        </p:txBody>
      </p:sp>
      <p:sp>
        <p:nvSpPr>
          <p:cNvPr id="7" name="Rectangle 6">
            <a:extLst>
              <a:ext uri="{FF2B5EF4-FFF2-40B4-BE49-F238E27FC236}">
                <a16:creationId xmlns:a16="http://schemas.microsoft.com/office/drawing/2014/main" id="{0517A095-B10A-0E4A-AE08-0812C968F7FC}"/>
              </a:ext>
            </a:extLst>
          </p:cNvPr>
          <p:cNvSpPr/>
          <p:nvPr/>
        </p:nvSpPr>
        <p:spPr>
          <a:xfrm>
            <a:off x="296987" y="6519446"/>
            <a:ext cx="8389813" cy="338554"/>
          </a:xfrm>
          <a:prstGeom prst="rect">
            <a:avLst/>
          </a:prstGeom>
        </p:spPr>
        <p:txBody>
          <a:bodyPr wrap="square">
            <a:spAutoFit/>
          </a:bodyPr>
          <a:lstStyle/>
          <a:p>
            <a:pPr algn="ctr"/>
            <a:r>
              <a:rPr lang="en-US" sz="800" dirty="0">
                <a:solidFill>
                  <a:schemeClr val="bg1">
                    <a:lumMod val="75000"/>
                  </a:schemeClr>
                </a:solidFill>
              </a:rPr>
              <a:t>Source: </a:t>
            </a:r>
            <a:r>
              <a:rPr lang="en-US" sz="800" dirty="0" err="1">
                <a:solidFill>
                  <a:schemeClr val="bg1">
                    <a:lumMod val="75000"/>
                  </a:schemeClr>
                </a:solidFill>
              </a:rPr>
              <a:t>Haihong</a:t>
            </a:r>
            <a:r>
              <a:rPr lang="en-US" sz="800" dirty="0">
                <a:solidFill>
                  <a:schemeClr val="bg1">
                    <a:lumMod val="75000"/>
                  </a:schemeClr>
                </a:solidFill>
              </a:rPr>
              <a:t>, E., </a:t>
            </a:r>
            <a:r>
              <a:rPr lang="en-US" sz="800" dirty="0" err="1">
                <a:solidFill>
                  <a:schemeClr val="bg1">
                    <a:lumMod val="75000"/>
                  </a:schemeClr>
                </a:solidFill>
              </a:rPr>
              <a:t>Peiqing</a:t>
            </a:r>
            <a:r>
              <a:rPr lang="en-US" sz="800" dirty="0">
                <a:solidFill>
                  <a:schemeClr val="bg1">
                    <a:lumMod val="75000"/>
                  </a:schemeClr>
                </a:solidFill>
              </a:rPr>
              <a:t> </a:t>
            </a:r>
            <a:r>
              <a:rPr lang="en-US" sz="800" dirty="0" err="1">
                <a:solidFill>
                  <a:schemeClr val="bg1">
                    <a:lumMod val="75000"/>
                  </a:schemeClr>
                </a:solidFill>
              </a:rPr>
              <a:t>Niu</a:t>
            </a:r>
            <a:r>
              <a:rPr lang="en-US" sz="800" dirty="0">
                <a:solidFill>
                  <a:schemeClr val="bg1">
                    <a:lumMod val="75000"/>
                  </a:schemeClr>
                </a:solidFill>
              </a:rPr>
              <a:t>, </a:t>
            </a:r>
            <a:r>
              <a:rPr lang="en-US" sz="800" dirty="0" err="1">
                <a:solidFill>
                  <a:schemeClr val="bg1">
                    <a:lumMod val="75000"/>
                  </a:schemeClr>
                </a:solidFill>
              </a:rPr>
              <a:t>Zhongfu</a:t>
            </a:r>
            <a:r>
              <a:rPr lang="en-US" sz="800" dirty="0">
                <a:solidFill>
                  <a:schemeClr val="bg1">
                    <a:lumMod val="75000"/>
                  </a:schemeClr>
                </a:solidFill>
              </a:rPr>
              <a:t> Chen, and </a:t>
            </a:r>
            <a:r>
              <a:rPr lang="en-US" sz="800" dirty="0" err="1">
                <a:solidFill>
                  <a:schemeClr val="bg1">
                    <a:lumMod val="75000"/>
                  </a:schemeClr>
                </a:solidFill>
              </a:rPr>
              <a:t>Meina</a:t>
            </a:r>
            <a:r>
              <a:rPr lang="en-US" sz="800" dirty="0">
                <a:solidFill>
                  <a:schemeClr val="bg1">
                    <a:lumMod val="75000"/>
                  </a:schemeClr>
                </a:solidFill>
              </a:rPr>
              <a:t> Song. "A novel bi-directional interrelated model for joint intent detection and slot filling." In Proceedings of the 57th Annual Meeting of the Association for Computational Linguistics, pp. 5467-5471. 2019.</a:t>
            </a:r>
          </a:p>
        </p:txBody>
      </p:sp>
      <p:pic>
        <p:nvPicPr>
          <p:cNvPr id="5" name="Picture 4">
            <a:extLst>
              <a:ext uri="{FF2B5EF4-FFF2-40B4-BE49-F238E27FC236}">
                <a16:creationId xmlns:a16="http://schemas.microsoft.com/office/drawing/2014/main" id="{07F16C0C-F059-514A-9FFB-631708CFD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2" y="2551272"/>
            <a:ext cx="8847013" cy="3816424"/>
          </a:xfrm>
          <a:prstGeom prst="rect">
            <a:avLst/>
          </a:prstGeom>
        </p:spPr>
      </p:pic>
      <p:sp>
        <p:nvSpPr>
          <p:cNvPr id="8" name="Rectangle 7">
            <a:extLst>
              <a:ext uri="{FF2B5EF4-FFF2-40B4-BE49-F238E27FC236}">
                <a16:creationId xmlns:a16="http://schemas.microsoft.com/office/drawing/2014/main" id="{93743C18-F461-E44C-BCED-FFFA5C86D01B}"/>
              </a:ext>
            </a:extLst>
          </p:cNvPr>
          <p:cNvSpPr/>
          <p:nvPr/>
        </p:nvSpPr>
        <p:spPr>
          <a:xfrm>
            <a:off x="99600" y="2084551"/>
            <a:ext cx="8944799" cy="400110"/>
          </a:xfrm>
          <a:prstGeom prst="rect">
            <a:avLst/>
          </a:prstGeom>
        </p:spPr>
        <p:txBody>
          <a:bodyPr wrap="square">
            <a:spAutoFit/>
          </a:bodyPr>
          <a:lstStyle/>
          <a:p>
            <a:pPr algn="ctr"/>
            <a:r>
              <a:rPr lang="en-US" altLang="zh-TW" sz="2000" b="1" dirty="0">
                <a:latin typeface="Calibri" panose="020F0502020204030204" pitchFamily="34" charset="0"/>
                <a:cs typeface="Calibri" panose="020F0502020204030204" pitchFamily="34" charset="0"/>
              </a:rPr>
              <a:t>A Novel Bi-directional Interrelated Model for Joint Intent Detection and Slot Filling</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051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Intent Detection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85</a:t>
            </a:fld>
            <a:endParaRPr lang="zh-TW" altLang="en-US"/>
          </a:p>
        </p:txBody>
      </p:sp>
      <p:pic>
        <p:nvPicPr>
          <p:cNvPr id="7" name="Picture 6">
            <a:extLst>
              <a:ext uri="{FF2B5EF4-FFF2-40B4-BE49-F238E27FC236}">
                <a16:creationId xmlns:a16="http://schemas.microsoft.com/office/drawing/2014/main" id="{9D39CA28-4763-3044-BA37-9083C1EF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26" y="1412776"/>
            <a:ext cx="7884914" cy="5131025"/>
          </a:xfrm>
          <a:prstGeom prst="rect">
            <a:avLst/>
          </a:prstGeom>
        </p:spPr>
      </p:pic>
      <p:sp>
        <p:nvSpPr>
          <p:cNvPr id="6" name="Rectangle 5">
            <a:extLst>
              <a:ext uri="{FF2B5EF4-FFF2-40B4-BE49-F238E27FC236}">
                <a16:creationId xmlns:a16="http://schemas.microsoft.com/office/drawing/2014/main" id="{204BEAAE-4F7A-6F49-8944-DE2F8D2EA799}"/>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https://paperswithcode.com/sota/intent-detection-on-atis</a:t>
            </a:r>
            <a:endParaRPr lang="en-US" sz="1000" dirty="0"/>
          </a:p>
        </p:txBody>
      </p:sp>
    </p:spTree>
    <p:extLst>
      <p:ext uri="{BB962C8B-B14F-4D97-AF65-F5344CB8AC3E}">
        <p14:creationId xmlns:p14="http://schemas.microsoft.com/office/powerpoint/2010/main" val="654350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1332-BCC4-A045-A79B-FA3F31EDA4AD}"/>
              </a:ext>
            </a:extLst>
          </p:cNvPr>
          <p:cNvSpPr>
            <a:spLocks noGrp="1"/>
          </p:cNvSpPr>
          <p:nvPr>
            <p:ph type="title"/>
          </p:nvPr>
        </p:nvSpPr>
        <p:spPr>
          <a:xfrm>
            <a:off x="457200" y="0"/>
            <a:ext cx="8229600" cy="1417638"/>
          </a:xfrm>
        </p:spPr>
        <p:txBody>
          <a:bodyPr/>
          <a:lstStyle/>
          <a:p>
            <a:r>
              <a:rPr lang="en-US" dirty="0">
                <a:solidFill>
                  <a:schemeClr val="accent1"/>
                </a:solidFill>
              </a:rPr>
              <a:t>Slot Filling on ATIS</a:t>
            </a:r>
            <a:br>
              <a:rPr lang="en-US" dirty="0">
                <a:solidFill>
                  <a:schemeClr val="accent1"/>
                </a:solidFill>
              </a:rPr>
            </a:br>
            <a:r>
              <a:rPr lang="en-US" dirty="0">
                <a:solidFill>
                  <a:schemeClr val="accent1"/>
                </a:solidFill>
              </a:rPr>
              <a:t>State-of-the-art</a:t>
            </a:r>
          </a:p>
        </p:txBody>
      </p:sp>
      <p:sp>
        <p:nvSpPr>
          <p:cNvPr id="4" name="Slide Number Placeholder 3">
            <a:extLst>
              <a:ext uri="{FF2B5EF4-FFF2-40B4-BE49-F238E27FC236}">
                <a16:creationId xmlns:a16="http://schemas.microsoft.com/office/drawing/2014/main" id="{80FCF7F3-C7EB-6C4A-8EF9-B89F1A99EEF5}"/>
              </a:ext>
            </a:extLst>
          </p:cNvPr>
          <p:cNvSpPr>
            <a:spLocks noGrp="1"/>
          </p:cNvSpPr>
          <p:nvPr>
            <p:ph type="sldNum" sz="quarter" idx="12"/>
          </p:nvPr>
        </p:nvSpPr>
        <p:spPr/>
        <p:txBody>
          <a:bodyPr/>
          <a:lstStyle/>
          <a:p>
            <a:pPr>
              <a:defRPr/>
            </a:pPr>
            <a:fld id="{E78C9E75-97FD-45D9-8ED3-955348887BB1}" type="slidenum">
              <a:rPr lang="zh-TW" altLang="en-US" smtClean="0"/>
              <a:pPr>
                <a:defRPr/>
              </a:pPr>
              <a:t>86</a:t>
            </a:fld>
            <a:endParaRPr lang="zh-TW" altLang="en-US"/>
          </a:p>
        </p:txBody>
      </p:sp>
      <p:pic>
        <p:nvPicPr>
          <p:cNvPr id="5" name="Picture 4">
            <a:extLst>
              <a:ext uri="{FF2B5EF4-FFF2-40B4-BE49-F238E27FC236}">
                <a16:creationId xmlns:a16="http://schemas.microsoft.com/office/drawing/2014/main" id="{8DFC44FB-4321-894C-A801-639F89F3B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95" y="1288883"/>
            <a:ext cx="8078105" cy="5308469"/>
          </a:xfrm>
          <a:prstGeom prst="rect">
            <a:avLst/>
          </a:prstGeom>
        </p:spPr>
      </p:pic>
      <p:sp>
        <p:nvSpPr>
          <p:cNvPr id="9" name="Rectangle 8">
            <a:extLst>
              <a:ext uri="{FF2B5EF4-FFF2-40B4-BE49-F238E27FC236}">
                <a16:creationId xmlns:a16="http://schemas.microsoft.com/office/drawing/2014/main" id="{25424358-DDE0-194B-86AA-9478D55C88F7}"/>
              </a:ext>
            </a:extLst>
          </p:cNvPr>
          <p:cNvSpPr/>
          <p:nvPr/>
        </p:nvSpPr>
        <p:spPr>
          <a:xfrm>
            <a:off x="546956" y="6598236"/>
            <a:ext cx="8003232" cy="246221"/>
          </a:xfrm>
          <a:prstGeom prst="rect">
            <a:avLst/>
          </a:prstGeom>
        </p:spPr>
        <p:txBody>
          <a:bodyPr wrap="square">
            <a:spAutoFit/>
          </a:bodyPr>
          <a:lstStyle/>
          <a:p>
            <a:pPr algn="ctr"/>
            <a:r>
              <a:rPr lang="en-US" sz="1000" dirty="0">
                <a:solidFill>
                  <a:schemeClr val="bg1">
                    <a:lumMod val="75000"/>
                  </a:schemeClr>
                </a:solidFill>
              </a:rPr>
              <a:t>Source: </a:t>
            </a:r>
            <a:r>
              <a:rPr lang="en-US" sz="1000" dirty="0">
                <a:hlinkClick r:id="rId3"/>
              </a:rPr>
              <a:t>https://paperswithcode.com/sota/slot-filling-on-atis</a:t>
            </a:r>
            <a:endParaRPr lang="en-US" sz="1000" dirty="0"/>
          </a:p>
        </p:txBody>
      </p:sp>
    </p:spTree>
    <p:extLst>
      <p:ext uri="{BB962C8B-B14F-4D97-AF65-F5344CB8AC3E}">
        <p14:creationId xmlns:p14="http://schemas.microsoft.com/office/powerpoint/2010/main" val="3415841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932D-E483-6740-8B39-08DB436E63D3}"/>
              </a:ext>
            </a:extLst>
          </p:cNvPr>
          <p:cNvSpPr>
            <a:spLocks noGrp="1"/>
          </p:cNvSpPr>
          <p:nvPr>
            <p:ph type="title"/>
          </p:nvPr>
        </p:nvSpPr>
        <p:spPr/>
        <p:txBody>
          <a:bodyPr/>
          <a:lstStyle/>
          <a:p>
            <a:r>
              <a:rPr lang="en-US" dirty="0">
                <a:solidFill>
                  <a:schemeClr val="accent1"/>
                </a:solidFill>
              </a:rPr>
              <a:t>Restaurants Dialogue Datasets</a:t>
            </a:r>
          </a:p>
        </p:txBody>
      </p:sp>
      <p:sp>
        <p:nvSpPr>
          <p:cNvPr id="3" name="Content Placeholder 2">
            <a:extLst>
              <a:ext uri="{FF2B5EF4-FFF2-40B4-BE49-F238E27FC236}">
                <a16:creationId xmlns:a16="http://schemas.microsoft.com/office/drawing/2014/main" id="{F7B4703E-CF3B-9A45-9524-24F16BB7A3A7}"/>
              </a:ext>
            </a:extLst>
          </p:cNvPr>
          <p:cNvSpPr>
            <a:spLocks noGrp="1"/>
          </p:cNvSpPr>
          <p:nvPr>
            <p:ph idx="1"/>
          </p:nvPr>
        </p:nvSpPr>
        <p:spPr>
          <a:xfrm>
            <a:off x="385192" y="1600200"/>
            <a:ext cx="8435280" cy="4525963"/>
          </a:xfrm>
        </p:spPr>
        <p:txBody>
          <a:bodyPr/>
          <a:lstStyle/>
          <a:p>
            <a:r>
              <a:rPr lang="en-US" dirty="0"/>
              <a:t>MIT Restaurant Corpus</a:t>
            </a:r>
          </a:p>
          <a:p>
            <a:pPr lvl="1"/>
            <a:r>
              <a:rPr lang="en-US" sz="2400" dirty="0">
                <a:hlinkClick r:id="rId2"/>
              </a:rPr>
              <a:t>https://groups.csail.mit.edu/sls/downloads/restaurant/</a:t>
            </a:r>
            <a:endParaRPr lang="en-US" sz="2400" dirty="0"/>
          </a:p>
          <a:p>
            <a:r>
              <a:rPr lang="en-US" dirty="0"/>
              <a:t>CamRest676 </a:t>
            </a:r>
            <a:br>
              <a:rPr lang="en-US" dirty="0"/>
            </a:br>
            <a:r>
              <a:rPr lang="en-US" dirty="0"/>
              <a:t>(Cambridge restaurant dialogue domain dataset)</a:t>
            </a:r>
          </a:p>
          <a:p>
            <a:pPr lvl="1"/>
            <a:r>
              <a:rPr lang="en-US" sz="2400" dirty="0">
                <a:hlinkClick r:id="rId3"/>
              </a:rPr>
              <a:t>https://www.repository.cam.ac.uk/handle/1810/260970</a:t>
            </a:r>
            <a:endParaRPr lang="en-US" dirty="0"/>
          </a:p>
          <a:p>
            <a:r>
              <a:rPr lang="en-US" dirty="0"/>
              <a:t>DSTC2 (Dialog State Tracking Challenge 2 &amp; 3)</a:t>
            </a:r>
          </a:p>
          <a:p>
            <a:pPr lvl="1"/>
            <a:r>
              <a:rPr lang="en-US" dirty="0">
                <a:hlinkClick r:id="rId4"/>
              </a:rPr>
              <a:t>http://camdial.org/~mh521/dstc/</a:t>
            </a:r>
            <a:endParaRPr lang="en-US" dirty="0"/>
          </a:p>
        </p:txBody>
      </p:sp>
      <p:sp>
        <p:nvSpPr>
          <p:cNvPr id="4" name="Slide Number Placeholder 3">
            <a:extLst>
              <a:ext uri="{FF2B5EF4-FFF2-40B4-BE49-F238E27FC236}">
                <a16:creationId xmlns:a16="http://schemas.microsoft.com/office/drawing/2014/main" id="{0DDABEBC-384F-8846-9BB4-B56BA567A71F}"/>
              </a:ext>
            </a:extLst>
          </p:cNvPr>
          <p:cNvSpPr>
            <a:spLocks noGrp="1"/>
          </p:cNvSpPr>
          <p:nvPr>
            <p:ph type="sldNum" sz="quarter" idx="12"/>
          </p:nvPr>
        </p:nvSpPr>
        <p:spPr/>
        <p:txBody>
          <a:bodyPr/>
          <a:lstStyle/>
          <a:p>
            <a:pPr>
              <a:defRPr/>
            </a:pPr>
            <a:fld id="{E78C9E75-97FD-45D9-8ED3-955348887BB1}" type="slidenum">
              <a:rPr lang="zh-TW" altLang="en-US" smtClean="0"/>
              <a:pPr>
                <a:defRPr/>
              </a:pPr>
              <a:t>87</a:t>
            </a:fld>
            <a:endParaRPr lang="zh-TW" altLang="en-US"/>
          </a:p>
        </p:txBody>
      </p:sp>
    </p:spTree>
    <p:extLst>
      <p:ext uri="{BB962C8B-B14F-4D97-AF65-F5344CB8AC3E}">
        <p14:creationId xmlns:p14="http://schemas.microsoft.com/office/powerpoint/2010/main" val="1019760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F367-705C-0F4A-AAA0-9D837069C68F}"/>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88</a:t>
            </a:fld>
            <a:endParaRPr lang="zh-TW" altLang="en-US"/>
          </a:p>
        </p:txBody>
      </p:sp>
      <p:pic>
        <p:nvPicPr>
          <p:cNvPr id="6" name="Picture 5">
            <a:extLst>
              <a:ext uri="{FF2B5EF4-FFF2-40B4-BE49-F238E27FC236}">
                <a16:creationId xmlns:a16="http://schemas.microsoft.com/office/drawing/2014/main" id="{AF5824C2-DD75-FC48-8E6A-E9903F195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1" y="2359024"/>
            <a:ext cx="9144000" cy="2972397"/>
          </a:xfrm>
          <a:prstGeom prst="rect">
            <a:avLst/>
          </a:prstGeom>
        </p:spPr>
      </p:pic>
      <p:sp>
        <p:nvSpPr>
          <p:cNvPr id="8" name="TextBox 7">
            <a:extLst>
              <a:ext uri="{FF2B5EF4-FFF2-40B4-BE49-F238E27FC236}">
                <a16:creationId xmlns:a16="http://schemas.microsoft.com/office/drawing/2014/main" id="{866BEEA7-190B-6549-A054-7AF5A5B79591}"/>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Tree>
    <p:extLst>
      <p:ext uri="{BB962C8B-B14F-4D97-AF65-F5344CB8AC3E}">
        <p14:creationId xmlns:p14="http://schemas.microsoft.com/office/powerpoint/2010/main" val="4265731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D7C634-C645-744C-B9AE-CEC5BC54880F}"/>
              </a:ext>
            </a:extLst>
          </p:cNvPr>
          <p:cNvSpPr>
            <a:spLocks noGrp="1"/>
          </p:cNvSpPr>
          <p:nvPr>
            <p:ph type="sldNum" sz="quarter" idx="12"/>
          </p:nvPr>
        </p:nvSpPr>
        <p:spPr/>
        <p:txBody>
          <a:bodyPr/>
          <a:lstStyle/>
          <a:p>
            <a:pPr>
              <a:defRPr/>
            </a:pPr>
            <a:fld id="{E78C9E75-97FD-45D9-8ED3-955348887BB1}" type="slidenum">
              <a:rPr lang="zh-TW" altLang="en-US" smtClean="0"/>
              <a:pPr>
                <a:defRPr/>
              </a:pPr>
              <a:t>89</a:t>
            </a:fld>
            <a:endParaRPr lang="zh-TW" altLang="en-US"/>
          </a:p>
        </p:txBody>
      </p:sp>
      <p:pic>
        <p:nvPicPr>
          <p:cNvPr id="6" name="Picture 5">
            <a:extLst>
              <a:ext uri="{FF2B5EF4-FFF2-40B4-BE49-F238E27FC236}">
                <a16:creationId xmlns:a16="http://schemas.microsoft.com/office/drawing/2014/main" id="{5AB26218-4BBE-1748-880E-043974FDC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44" y="2060848"/>
            <a:ext cx="8460432" cy="3013611"/>
          </a:xfrm>
          <a:prstGeom prst="rect">
            <a:avLst/>
          </a:prstGeom>
        </p:spPr>
      </p:pic>
      <p:sp>
        <p:nvSpPr>
          <p:cNvPr id="7" name="TextBox 6">
            <a:extLst>
              <a:ext uri="{FF2B5EF4-FFF2-40B4-BE49-F238E27FC236}">
                <a16:creationId xmlns:a16="http://schemas.microsoft.com/office/drawing/2014/main" id="{67F7CA72-0EA8-A844-A9C0-738B264194D8}"/>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sp>
        <p:nvSpPr>
          <p:cNvPr id="8" name="Title 1">
            <a:extLst>
              <a:ext uri="{FF2B5EF4-FFF2-40B4-BE49-F238E27FC236}">
                <a16:creationId xmlns:a16="http://schemas.microsoft.com/office/drawing/2014/main" id="{ACFA226A-474F-E642-A1CC-CB28626701B1}"/>
              </a:ext>
            </a:extLst>
          </p:cNvPr>
          <p:cNvSpPr>
            <a:spLocks noGrp="1"/>
          </p:cNvSpPr>
          <p:nvPr>
            <p:ph type="title"/>
          </p:nvPr>
        </p:nvSpPr>
        <p:spPr>
          <a:xfrm>
            <a:off x="467544" y="188640"/>
            <a:ext cx="8229600" cy="1786210"/>
          </a:xfrm>
        </p:spPr>
        <p:txBody>
          <a:bodyPr/>
          <a:lstStyle/>
          <a:p>
            <a:r>
              <a:rPr lang="en-US" dirty="0" err="1">
                <a:solidFill>
                  <a:schemeClr val="accent1"/>
                </a:solidFill>
              </a:rPr>
              <a:t>CrossWOZ</a:t>
            </a:r>
            <a:r>
              <a:rPr lang="en-US" dirty="0">
                <a:solidFill>
                  <a:schemeClr val="accent1"/>
                </a:solidFill>
              </a:rPr>
              <a:t>: </a:t>
            </a:r>
            <a:br>
              <a:rPr lang="en-US" dirty="0">
                <a:solidFill>
                  <a:schemeClr val="accent1"/>
                </a:solidFill>
              </a:rPr>
            </a:br>
            <a:r>
              <a:rPr lang="en-US" sz="4000" dirty="0">
                <a:solidFill>
                  <a:schemeClr val="accent1"/>
                </a:solidFill>
              </a:rPr>
              <a:t>A Large-Scale Chinese Cross-Domain Task-Oriented Dialogue Dataset</a:t>
            </a:r>
          </a:p>
        </p:txBody>
      </p:sp>
    </p:spTree>
    <p:extLst>
      <p:ext uri="{BB962C8B-B14F-4D97-AF65-F5344CB8AC3E}">
        <p14:creationId xmlns:p14="http://schemas.microsoft.com/office/powerpoint/2010/main" val="360088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97AE402F-9171-4F92-A403-4FC7DED30397}" type="slidenum">
              <a:rPr lang="zh-TW" altLang="en-US" smtClean="0"/>
              <a:t>9</a:t>
            </a:fld>
            <a:endParaRPr lang="zh-TW" altLang="en-US"/>
          </a:p>
        </p:txBody>
      </p:sp>
      <p:sp>
        <p:nvSpPr>
          <p:cNvPr id="6" name="標題 1"/>
          <p:cNvSpPr txBox="1">
            <a:spLocks/>
          </p:cNvSpPr>
          <p:nvPr/>
        </p:nvSpPr>
        <p:spPr>
          <a:xfrm>
            <a:off x="-21904" y="692696"/>
            <a:ext cx="9165904" cy="53339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6200" b="1" dirty="0">
                <a:solidFill>
                  <a:schemeClr val="accent1">
                    <a:lumMod val="75000"/>
                  </a:schemeClr>
                </a:solidFill>
              </a:rPr>
              <a:t> </a:t>
            </a:r>
            <a:r>
              <a:rPr lang="en-US" altLang="zh-TW" sz="6000" b="1" dirty="0">
                <a:solidFill>
                  <a:srgbClr val="C00000"/>
                </a:solidFill>
              </a:rPr>
              <a:t>IMTKU</a:t>
            </a:r>
            <a:r>
              <a:rPr lang="en-US" altLang="zh-TW" sz="6000" b="1" dirty="0">
                <a:solidFill>
                  <a:schemeClr val="accent1">
                    <a:lumMod val="75000"/>
                  </a:schemeClr>
                </a:solidFill>
              </a:rPr>
              <a:t> </a:t>
            </a:r>
            <a:br>
              <a:rPr lang="en-US" altLang="zh-TW" sz="6000" b="1" dirty="0">
                <a:solidFill>
                  <a:schemeClr val="accent1">
                    <a:lumMod val="75000"/>
                  </a:schemeClr>
                </a:solidFill>
              </a:rPr>
            </a:br>
            <a:r>
              <a:rPr lang="en-US" altLang="zh-TW" sz="6000" b="1" dirty="0">
                <a:solidFill>
                  <a:schemeClr val="accent1">
                    <a:lumMod val="75000"/>
                  </a:schemeClr>
                </a:solidFill>
              </a:rPr>
              <a:t>Emotional Dialogue System for </a:t>
            </a:r>
            <a:br>
              <a:rPr lang="en-US" altLang="zh-TW" sz="6000" b="1" dirty="0">
                <a:solidFill>
                  <a:schemeClr val="accent1">
                    <a:lumMod val="75000"/>
                  </a:schemeClr>
                </a:solidFill>
              </a:rPr>
            </a:br>
            <a:r>
              <a:rPr lang="en-US" altLang="zh-TW" sz="6000" b="1" dirty="0">
                <a:solidFill>
                  <a:schemeClr val="accent1">
                    <a:lumMod val="75000"/>
                  </a:schemeClr>
                </a:solidFill>
              </a:rPr>
              <a:t>Short Text Conversation </a:t>
            </a:r>
            <a:br>
              <a:rPr lang="en-US" altLang="zh-TW" sz="6000" b="1" dirty="0">
                <a:solidFill>
                  <a:schemeClr val="accent1">
                    <a:lumMod val="75000"/>
                  </a:schemeClr>
                </a:solidFill>
              </a:rPr>
            </a:br>
            <a:r>
              <a:rPr lang="en-US" altLang="zh-TW" sz="6000" b="1" dirty="0">
                <a:solidFill>
                  <a:schemeClr val="accent1">
                    <a:lumMod val="75000"/>
                  </a:schemeClr>
                </a:solidFill>
              </a:rPr>
              <a:t>at </a:t>
            </a:r>
            <a:br>
              <a:rPr lang="en-US" altLang="zh-TW" sz="6000" b="1" dirty="0">
                <a:solidFill>
                  <a:schemeClr val="accent1">
                    <a:lumMod val="75000"/>
                  </a:schemeClr>
                </a:solidFill>
              </a:rPr>
            </a:br>
            <a:r>
              <a:rPr lang="en-US" altLang="zh-TW" sz="6000" b="1" dirty="0">
                <a:solidFill>
                  <a:srgbClr val="C00000"/>
                </a:solidFill>
              </a:rPr>
              <a:t>NTCIR-14 STC-3 (CECG) </a:t>
            </a:r>
            <a:r>
              <a:rPr lang="en-US" altLang="zh-TW" sz="6000" b="1" dirty="0">
                <a:solidFill>
                  <a:schemeClr val="accent1">
                    <a:lumMod val="75000"/>
                  </a:schemeClr>
                </a:solidFill>
              </a:rPr>
              <a:t>Task</a:t>
            </a:r>
            <a:endParaRPr lang="zh-TW" altLang="en-US" sz="6200" b="1" dirty="0">
              <a:solidFill>
                <a:srgbClr val="C00000"/>
              </a:solidFill>
            </a:endParaRPr>
          </a:p>
        </p:txBody>
      </p:sp>
      <p:sp>
        <p:nvSpPr>
          <p:cNvPr id="8" name="副標題 2"/>
          <p:cNvSpPr txBox="1">
            <a:spLocks/>
          </p:cNvSpPr>
          <p:nvPr/>
        </p:nvSpPr>
        <p:spPr>
          <a:xfrm>
            <a:off x="1409919" y="6597352"/>
            <a:ext cx="6318216" cy="216024"/>
          </a:xfrm>
          <a:prstGeom prst="rect">
            <a:avLst/>
          </a:prstGeom>
        </p:spPr>
        <p:txBody>
          <a:bodyPr vert="horz" lIns="91440" tIns="45720" rIns="91440" bIns="45720" rtlCol="0">
            <a:noAutofit/>
          </a:bodyPr>
          <a:lstStyle/>
          <a:p>
            <a:pPr lvl="0" algn="ctr">
              <a:defRPr/>
            </a:pPr>
            <a:r>
              <a:rPr lang="en-US" altLang="zh-TW" sz="1400" dirty="0">
                <a:solidFill>
                  <a:schemeClr val="tx1">
                    <a:tint val="75000"/>
                  </a:schemeClr>
                </a:solidFill>
              </a:rPr>
              <a:t>NTCIR-14 Conference, June 10-13, 2019, Tokyo, Japan</a:t>
            </a:r>
          </a:p>
        </p:txBody>
      </p:sp>
      <p:pic>
        <p:nvPicPr>
          <p:cNvPr id="9" name="Picture 6" descr="C:\Users\myday\Downloads\TKU-title15cm.jpg">
            <a:extLst>
              <a:ext uri="{FF2B5EF4-FFF2-40B4-BE49-F238E27FC236}">
                <a16:creationId xmlns:a16="http://schemas.microsoft.com/office/drawing/2014/main" id="{380E5E08-E036-9F48-BF21-13B196B7AA29}"/>
              </a:ext>
            </a:extLst>
          </p:cNvPr>
          <p:cNvPicPr>
            <a:picLocks noChangeAspect="1" noChangeArrowheads="1"/>
          </p:cNvPicPr>
          <p:nvPr/>
        </p:nvPicPr>
        <p:blipFill>
          <a:blip r:embed="rId2" cstate="print"/>
          <a:srcRect/>
          <a:stretch>
            <a:fillRect/>
          </a:stretch>
        </p:blipFill>
        <p:spPr bwMode="auto">
          <a:xfrm>
            <a:off x="6372200" y="312911"/>
            <a:ext cx="1756343" cy="451793"/>
          </a:xfrm>
          <a:prstGeom prst="rect">
            <a:avLst/>
          </a:prstGeom>
          <a:noFill/>
          <a:ln w="9525">
            <a:noFill/>
            <a:miter lim="800000"/>
            <a:headEnd/>
            <a:tailEnd/>
          </a:ln>
        </p:spPr>
      </p:pic>
      <p:sp>
        <p:nvSpPr>
          <p:cNvPr id="10" name="文字方塊 14">
            <a:extLst>
              <a:ext uri="{FF2B5EF4-FFF2-40B4-BE49-F238E27FC236}">
                <a16:creationId xmlns:a16="http://schemas.microsoft.com/office/drawing/2014/main" id="{41BA2884-BE6C-C045-8383-EF9CDE1BA93D}"/>
              </a:ext>
            </a:extLst>
          </p:cNvPr>
          <p:cNvSpPr txBox="1">
            <a:spLocks noChangeArrowheads="1"/>
          </p:cNvSpPr>
          <p:nvPr/>
        </p:nvSpPr>
        <p:spPr bwMode="auto">
          <a:xfrm>
            <a:off x="6182376" y="-27384"/>
            <a:ext cx="2134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Arial" pitchFamily="34" charset="0"/>
                <a:ea typeface="ＭＳ Ｐゴシック" pitchFamily="34" charset="-128"/>
              </a:defRPr>
            </a:lvl1pPr>
            <a:lvl2pPr marL="742950" indent="-285750" eaLnBrk="0" hangingPunct="0">
              <a:defRPr kumimoji="1" sz="2400">
                <a:solidFill>
                  <a:schemeClr val="tx1"/>
                </a:solidFill>
                <a:latin typeface="Arial" pitchFamily="34" charset="0"/>
                <a:ea typeface="ＭＳ Ｐゴシック" pitchFamily="34" charset="-128"/>
              </a:defRPr>
            </a:lvl2pPr>
            <a:lvl3pPr marL="1143000" indent="-228600" eaLnBrk="0" hangingPunct="0">
              <a:defRPr kumimoji="1" sz="2400">
                <a:solidFill>
                  <a:schemeClr val="tx1"/>
                </a:solidFill>
                <a:latin typeface="Arial" pitchFamily="34" charset="0"/>
                <a:ea typeface="ＭＳ Ｐゴシック" pitchFamily="34" charset="-128"/>
              </a:defRPr>
            </a:lvl3pPr>
            <a:lvl4pPr marL="1600200" indent="-228600" eaLnBrk="0" hangingPunct="0">
              <a:defRPr kumimoji="1" sz="2400">
                <a:solidFill>
                  <a:schemeClr val="tx1"/>
                </a:solidFill>
                <a:latin typeface="Arial" pitchFamily="34" charset="0"/>
                <a:ea typeface="ＭＳ Ｐゴシック" pitchFamily="34" charset="-128"/>
              </a:defRPr>
            </a:lvl4pPr>
            <a:lvl5pPr marL="2057400" indent="-228600" eaLnBrk="0" hangingPunct="0">
              <a:defRPr kumimoji="1"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34" charset="-128"/>
              </a:defRPr>
            </a:lvl9pPr>
          </a:lstStyle>
          <a:p>
            <a:pPr eaLnBrk="1" hangingPunct="1"/>
            <a:r>
              <a:rPr kumimoji="0" lang="en-US" altLang="zh-TW" sz="1800" b="1" dirty="0" err="1">
                <a:solidFill>
                  <a:srgbClr val="FF0000"/>
                </a:solidFill>
                <a:latin typeface="Calibri" pitchFamily="34" charset="0"/>
              </a:rPr>
              <a:t>Tamkang</a:t>
            </a:r>
            <a:r>
              <a:rPr kumimoji="0" lang="en-US" altLang="zh-TW" sz="1800" b="1" dirty="0">
                <a:solidFill>
                  <a:srgbClr val="FF0000"/>
                </a:solidFill>
                <a:latin typeface="Calibri" pitchFamily="34" charset="0"/>
              </a:rPr>
              <a:t> University</a:t>
            </a:r>
            <a:endParaRPr kumimoji="0" lang="zh-TW" altLang="en-US" sz="1800" b="1" dirty="0">
              <a:solidFill>
                <a:srgbClr val="FF0000"/>
              </a:solidFill>
              <a:latin typeface="Calibri" pitchFamily="34" charset="0"/>
            </a:endParaRPr>
          </a:p>
        </p:txBody>
      </p:sp>
      <p:pic>
        <p:nvPicPr>
          <p:cNvPr id="11" name="Picture 5" descr="C:\Users\myday\Downloads\TKU-logo-12cm.jpg">
            <a:extLst>
              <a:ext uri="{FF2B5EF4-FFF2-40B4-BE49-F238E27FC236}">
                <a16:creationId xmlns:a16="http://schemas.microsoft.com/office/drawing/2014/main" id="{8546BF65-7F0A-8846-9084-AF6DA4F5A623}"/>
              </a:ext>
            </a:extLst>
          </p:cNvPr>
          <p:cNvPicPr>
            <a:picLocks noChangeAspect="1" noChangeArrowheads="1"/>
          </p:cNvPicPr>
          <p:nvPr/>
        </p:nvPicPr>
        <p:blipFill>
          <a:blip r:embed="rId3" cstate="print"/>
          <a:srcRect/>
          <a:stretch>
            <a:fillRect/>
          </a:stretch>
        </p:blipFill>
        <p:spPr bwMode="auto">
          <a:xfrm>
            <a:off x="8253206" y="0"/>
            <a:ext cx="855298" cy="851587"/>
          </a:xfrm>
          <a:prstGeom prst="rect">
            <a:avLst/>
          </a:prstGeom>
          <a:noFill/>
          <a:ln w="9525">
            <a:noFill/>
            <a:miter lim="800000"/>
            <a:headEnd/>
            <a:tailEnd/>
          </a:ln>
        </p:spPr>
      </p:pic>
    </p:spTree>
    <p:extLst>
      <p:ext uri="{BB962C8B-B14F-4D97-AF65-F5344CB8AC3E}">
        <p14:creationId xmlns:p14="http://schemas.microsoft.com/office/powerpoint/2010/main" val="2513365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E39D83-53EC-1344-A74B-7B3CEBAD0B74}"/>
              </a:ext>
            </a:extLst>
          </p:cNvPr>
          <p:cNvSpPr>
            <a:spLocks noGrp="1"/>
          </p:cNvSpPr>
          <p:nvPr>
            <p:ph type="sldNum" sz="quarter" idx="12"/>
          </p:nvPr>
        </p:nvSpPr>
        <p:spPr/>
        <p:txBody>
          <a:bodyPr/>
          <a:lstStyle/>
          <a:p>
            <a:pPr>
              <a:defRPr/>
            </a:pPr>
            <a:fld id="{E78C9E75-97FD-45D9-8ED3-955348887BB1}" type="slidenum">
              <a:rPr lang="zh-TW" altLang="en-US" smtClean="0"/>
              <a:pPr>
                <a:defRPr/>
              </a:pPr>
              <a:t>90</a:t>
            </a:fld>
            <a:endParaRPr lang="zh-TW" altLang="en-US"/>
          </a:p>
        </p:txBody>
      </p:sp>
      <p:pic>
        <p:nvPicPr>
          <p:cNvPr id="5" name="Picture 4">
            <a:extLst>
              <a:ext uri="{FF2B5EF4-FFF2-40B4-BE49-F238E27FC236}">
                <a16:creationId xmlns:a16="http://schemas.microsoft.com/office/drawing/2014/main" id="{82343EA1-CD56-9340-9C52-22D230D2EAED}"/>
              </a:ext>
            </a:extLst>
          </p:cNvPr>
          <p:cNvPicPr>
            <a:picLocks noChangeAspect="1"/>
          </p:cNvPicPr>
          <p:nvPr/>
        </p:nvPicPr>
        <p:blipFill rotWithShape="1">
          <a:blip r:embed="rId2">
            <a:extLst>
              <a:ext uri="{28A0092B-C50C-407E-A947-70E740481C1C}">
                <a14:useLocalDpi xmlns:a14="http://schemas.microsoft.com/office/drawing/2010/main" val="0"/>
              </a:ext>
            </a:extLst>
          </a:blip>
          <a:srcRect t="20278"/>
          <a:stretch/>
        </p:blipFill>
        <p:spPr>
          <a:xfrm>
            <a:off x="5254588" y="990749"/>
            <a:ext cx="3160166" cy="5467350"/>
          </a:xfrm>
          <a:prstGeom prst="rect">
            <a:avLst/>
          </a:prstGeom>
        </p:spPr>
      </p:pic>
      <p:pic>
        <p:nvPicPr>
          <p:cNvPr id="8" name="Picture 7">
            <a:extLst>
              <a:ext uri="{FF2B5EF4-FFF2-40B4-BE49-F238E27FC236}">
                <a16:creationId xmlns:a16="http://schemas.microsoft.com/office/drawing/2014/main" id="{35131D20-20FB-9A46-8DD3-3C5F6FB03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74" y="3682110"/>
            <a:ext cx="4652590" cy="2750114"/>
          </a:xfrm>
          <a:prstGeom prst="rect">
            <a:avLst/>
          </a:prstGeom>
        </p:spPr>
      </p:pic>
      <p:sp>
        <p:nvSpPr>
          <p:cNvPr id="9" name="TextBox 8">
            <a:extLst>
              <a:ext uri="{FF2B5EF4-FFF2-40B4-BE49-F238E27FC236}">
                <a16:creationId xmlns:a16="http://schemas.microsoft.com/office/drawing/2014/main" id="{ED312A9D-A0A5-4B43-A906-C55F80F66F75}"/>
              </a:ext>
            </a:extLst>
          </p:cNvPr>
          <p:cNvSpPr txBox="1"/>
          <p:nvPr/>
        </p:nvSpPr>
        <p:spPr>
          <a:xfrm>
            <a:off x="863588" y="6396335"/>
            <a:ext cx="7416824" cy="461665"/>
          </a:xfrm>
          <a:prstGeom prst="rect">
            <a:avLst/>
          </a:prstGeom>
          <a:noFill/>
        </p:spPr>
        <p:txBody>
          <a:bodyPr wrap="square" rtlCol="0">
            <a:spAutoFit/>
          </a:bodyPr>
          <a:lstStyle/>
          <a:p>
            <a:pPr algn="ctr"/>
            <a:r>
              <a:rPr lang="en-US" sz="1200" dirty="0">
                <a:solidFill>
                  <a:schemeClr val="bg1">
                    <a:lumMod val="75000"/>
                  </a:schemeClr>
                </a:solidFill>
              </a:rPr>
              <a:t>Source: Zhu, Qi, </a:t>
            </a:r>
            <a:r>
              <a:rPr lang="en-US" sz="1200" dirty="0" err="1">
                <a:solidFill>
                  <a:schemeClr val="bg1">
                    <a:lumMod val="75000"/>
                  </a:schemeClr>
                </a:solidFill>
              </a:rPr>
              <a:t>Kaili</a:t>
            </a:r>
            <a:r>
              <a:rPr lang="en-US" sz="1200" dirty="0">
                <a:solidFill>
                  <a:schemeClr val="bg1">
                    <a:lumMod val="75000"/>
                  </a:schemeClr>
                </a:solidFill>
              </a:rPr>
              <a:t> Huang, Zheng Zhang, </a:t>
            </a:r>
            <a:r>
              <a:rPr lang="en-US" sz="1200" dirty="0" err="1">
                <a:solidFill>
                  <a:schemeClr val="bg1">
                    <a:lumMod val="75000"/>
                  </a:schemeClr>
                </a:solidFill>
              </a:rPr>
              <a:t>Xiaoyan</a:t>
            </a:r>
            <a:r>
              <a:rPr lang="en-US" sz="1200" dirty="0">
                <a:solidFill>
                  <a:schemeClr val="bg1">
                    <a:lumMod val="75000"/>
                  </a:schemeClr>
                </a:solidFill>
              </a:rPr>
              <a:t> Zhu, and </a:t>
            </a:r>
            <a:r>
              <a:rPr lang="en-US" sz="1200" dirty="0" err="1">
                <a:solidFill>
                  <a:schemeClr val="bg1">
                    <a:lumMod val="75000"/>
                  </a:schemeClr>
                </a:solidFill>
              </a:rPr>
              <a:t>Minlie</a:t>
            </a:r>
            <a:r>
              <a:rPr lang="en-US" sz="1200" dirty="0">
                <a:solidFill>
                  <a:schemeClr val="bg1">
                    <a:lumMod val="75000"/>
                  </a:schemeClr>
                </a:solidFill>
              </a:rPr>
              <a:t> Huang. "</a:t>
            </a:r>
            <a:r>
              <a:rPr lang="en-US" sz="1200" dirty="0" err="1">
                <a:solidFill>
                  <a:schemeClr val="bg1">
                    <a:lumMod val="75000"/>
                  </a:schemeClr>
                </a:solidFill>
              </a:rPr>
              <a:t>Crosswoz</a:t>
            </a:r>
            <a:r>
              <a:rPr lang="en-US" sz="1200" dirty="0">
                <a:solidFill>
                  <a:schemeClr val="bg1">
                    <a:lumMod val="75000"/>
                  </a:schemeClr>
                </a:solidFill>
              </a:rPr>
              <a:t>: A large-scale </a:t>
            </a:r>
            <a:r>
              <a:rPr lang="en-US" sz="1200" dirty="0" err="1">
                <a:solidFill>
                  <a:schemeClr val="bg1">
                    <a:lumMod val="75000"/>
                  </a:schemeClr>
                </a:solidFill>
              </a:rPr>
              <a:t>chinese</a:t>
            </a:r>
            <a:r>
              <a:rPr lang="en-US" sz="1200" dirty="0">
                <a:solidFill>
                  <a:schemeClr val="bg1">
                    <a:lumMod val="75000"/>
                  </a:schemeClr>
                </a:solidFill>
              </a:rPr>
              <a:t> cross-domain task-oriented dialogue dataset." </a:t>
            </a:r>
            <a:r>
              <a:rPr lang="en-US" sz="1200" dirty="0" err="1">
                <a:solidFill>
                  <a:schemeClr val="bg1">
                    <a:lumMod val="75000"/>
                  </a:schemeClr>
                </a:solidFill>
              </a:rPr>
              <a:t>arXiv</a:t>
            </a:r>
            <a:r>
              <a:rPr lang="en-US" sz="1200" dirty="0">
                <a:solidFill>
                  <a:schemeClr val="bg1">
                    <a:lumMod val="75000"/>
                  </a:schemeClr>
                </a:solidFill>
              </a:rPr>
              <a:t> preprint arXiv:2002.11893 (2020).</a:t>
            </a:r>
          </a:p>
        </p:txBody>
      </p:sp>
      <p:pic>
        <p:nvPicPr>
          <p:cNvPr id="10" name="Picture 9">
            <a:extLst>
              <a:ext uri="{FF2B5EF4-FFF2-40B4-BE49-F238E27FC236}">
                <a16:creationId xmlns:a16="http://schemas.microsoft.com/office/drawing/2014/main" id="{A4857C57-EE84-3040-9708-75CA97E8950C}"/>
              </a:ext>
            </a:extLst>
          </p:cNvPr>
          <p:cNvPicPr>
            <a:picLocks noChangeAspect="1"/>
          </p:cNvPicPr>
          <p:nvPr/>
        </p:nvPicPr>
        <p:blipFill rotWithShape="1">
          <a:blip r:embed="rId2">
            <a:extLst>
              <a:ext uri="{28A0092B-C50C-407E-A947-70E740481C1C}">
                <a14:useLocalDpi xmlns:a14="http://schemas.microsoft.com/office/drawing/2010/main" val="0"/>
              </a:ext>
            </a:extLst>
          </a:blip>
          <a:srcRect r="16746" b="80229"/>
          <a:stretch/>
        </p:blipFill>
        <p:spPr>
          <a:xfrm>
            <a:off x="457200" y="1052654"/>
            <a:ext cx="4937812" cy="2544688"/>
          </a:xfrm>
          <a:prstGeom prst="rect">
            <a:avLst/>
          </a:prstGeom>
        </p:spPr>
      </p:pic>
      <p:sp>
        <p:nvSpPr>
          <p:cNvPr id="11" name="Title 1">
            <a:extLst>
              <a:ext uri="{FF2B5EF4-FFF2-40B4-BE49-F238E27FC236}">
                <a16:creationId xmlns:a16="http://schemas.microsoft.com/office/drawing/2014/main" id="{314B32E4-5113-1447-924B-690A4E7D3315}"/>
              </a:ext>
            </a:extLst>
          </p:cNvPr>
          <p:cNvSpPr>
            <a:spLocks noGrp="1"/>
          </p:cNvSpPr>
          <p:nvPr>
            <p:ph type="title"/>
          </p:nvPr>
        </p:nvSpPr>
        <p:spPr>
          <a:xfrm>
            <a:off x="457200" y="50813"/>
            <a:ext cx="8229600" cy="855167"/>
          </a:xfrm>
        </p:spPr>
        <p:txBody>
          <a:bodyPr/>
          <a:lstStyle/>
          <a:p>
            <a:r>
              <a:rPr lang="en-US" sz="4000" dirty="0">
                <a:solidFill>
                  <a:schemeClr val="accent1"/>
                </a:solidFill>
              </a:rPr>
              <a:t>Task-Oriented Dialogue</a:t>
            </a:r>
          </a:p>
        </p:txBody>
      </p:sp>
    </p:spTree>
    <p:extLst>
      <p:ext uri="{BB962C8B-B14F-4D97-AF65-F5344CB8AC3E}">
        <p14:creationId xmlns:p14="http://schemas.microsoft.com/office/powerpoint/2010/main" val="2593239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B482E-F248-AE45-B985-740379CA6208}"/>
              </a:ext>
            </a:extLst>
          </p:cNvPr>
          <p:cNvSpPr>
            <a:spLocks noGrp="1"/>
          </p:cNvSpPr>
          <p:nvPr>
            <p:ph type="title"/>
          </p:nvPr>
        </p:nvSpPr>
        <p:spPr>
          <a:xfrm>
            <a:off x="457200" y="188640"/>
            <a:ext cx="8229600" cy="1656184"/>
          </a:xfrm>
        </p:spPr>
        <p:txBody>
          <a:bodyPr/>
          <a:lstStyle/>
          <a:p>
            <a:r>
              <a:rPr lang="zh-TW" altLang="en-US" sz="4800" dirty="0">
                <a:solidFill>
                  <a:schemeClr val="accent1"/>
                </a:solidFill>
              </a:rPr>
              <a:t>任務型對話系統</a:t>
            </a:r>
            <a:br>
              <a:rPr lang="zh-TW" altLang="en-US" sz="3200" dirty="0">
                <a:solidFill>
                  <a:schemeClr val="accent1"/>
                </a:solidFill>
              </a:rPr>
            </a:br>
            <a:r>
              <a:rPr lang="en-US" sz="3200" dirty="0">
                <a:solidFill>
                  <a:schemeClr val="accent1"/>
                </a:solidFill>
              </a:rPr>
              <a:t>The Evaluation of Chinese Human-Computer Dialogue Technology, SMP2019-ECDT</a:t>
            </a:r>
          </a:p>
        </p:txBody>
      </p:sp>
      <p:sp>
        <p:nvSpPr>
          <p:cNvPr id="3" name="Content Placeholder 2">
            <a:extLst>
              <a:ext uri="{FF2B5EF4-FFF2-40B4-BE49-F238E27FC236}">
                <a16:creationId xmlns:a16="http://schemas.microsoft.com/office/drawing/2014/main" id="{9A426A21-99BC-F748-AA09-8F69EA02A887}"/>
              </a:ext>
            </a:extLst>
          </p:cNvPr>
          <p:cNvSpPr>
            <a:spLocks noGrp="1"/>
          </p:cNvSpPr>
          <p:nvPr>
            <p:ph idx="1"/>
          </p:nvPr>
        </p:nvSpPr>
        <p:spPr>
          <a:xfrm>
            <a:off x="457200" y="2012976"/>
            <a:ext cx="8229600" cy="4113187"/>
          </a:xfrm>
        </p:spPr>
        <p:txBody>
          <a:bodyPr/>
          <a:lstStyle/>
          <a:p>
            <a:r>
              <a:rPr lang="zh-TW" altLang="en-US" dirty="0"/>
              <a:t>自然語言理解 </a:t>
            </a:r>
            <a:br>
              <a:rPr lang="en-US" altLang="zh-TW" dirty="0"/>
            </a:br>
            <a:r>
              <a:rPr lang="en-US" dirty="0"/>
              <a:t>Natural Language Understanding (NLU)</a:t>
            </a:r>
          </a:p>
          <a:p>
            <a:r>
              <a:rPr lang="zh-TW" altLang="en-US" dirty="0"/>
              <a:t>對話管理</a:t>
            </a:r>
            <a:r>
              <a:rPr lang="en-US" altLang="zh-TW" dirty="0"/>
              <a:t> </a:t>
            </a:r>
            <a:br>
              <a:rPr lang="en-US" altLang="zh-TW" dirty="0"/>
            </a:br>
            <a:r>
              <a:rPr lang="en-US" dirty="0"/>
              <a:t>Dialog Management (DM)</a:t>
            </a:r>
          </a:p>
          <a:p>
            <a:r>
              <a:rPr lang="zh-TW" altLang="en-US" dirty="0"/>
              <a:t>自然語言生成</a:t>
            </a:r>
            <a:r>
              <a:rPr lang="en-US" altLang="zh-TW" dirty="0"/>
              <a:t> </a:t>
            </a:r>
            <a:br>
              <a:rPr lang="en-US" altLang="zh-TW" dirty="0"/>
            </a:br>
            <a:r>
              <a:rPr lang="en-US" dirty="0"/>
              <a:t>Natural Language Generation (NLG)</a:t>
            </a:r>
          </a:p>
        </p:txBody>
      </p:sp>
      <p:sp>
        <p:nvSpPr>
          <p:cNvPr id="4" name="Slide Number Placeholder 3">
            <a:extLst>
              <a:ext uri="{FF2B5EF4-FFF2-40B4-BE49-F238E27FC236}">
                <a16:creationId xmlns:a16="http://schemas.microsoft.com/office/drawing/2014/main" id="{8B0044F6-E086-794B-ADFA-0ACD61257391}"/>
              </a:ext>
            </a:extLst>
          </p:cNvPr>
          <p:cNvSpPr>
            <a:spLocks noGrp="1"/>
          </p:cNvSpPr>
          <p:nvPr>
            <p:ph type="sldNum" sz="quarter" idx="12"/>
          </p:nvPr>
        </p:nvSpPr>
        <p:spPr/>
        <p:txBody>
          <a:bodyPr/>
          <a:lstStyle/>
          <a:p>
            <a:pPr>
              <a:defRPr/>
            </a:pPr>
            <a:fld id="{E78C9E75-97FD-45D9-8ED3-955348887BB1}" type="slidenum">
              <a:rPr lang="zh-TW" altLang="en-US" smtClean="0"/>
              <a:pPr>
                <a:defRPr/>
              </a:pPr>
              <a:t>91</a:t>
            </a:fld>
            <a:endParaRPr lang="zh-TW" altLang="en-US"/>
          </a:p>
        </p:txBody>
      </p:sp>
      <p:sp>
        <p:nvSpPr>
          <p:cNvPr id="5" name="Rectangle 4">
            <a:extLst>
              <a:ext uri="{FF2B5EF4-FFF2-40B4-BE49-F238E27FC236}">
                <a16:creationId xmlns:a16="http://schemas.microsoft.com/office/drawing/2014/main" id="{8546E239-932C-3042-83D0-A8953FDE9D20}"/>
              </a:ext>
            </a:extLst>
          </p:cNvPr>
          <p:cNvSpPr/>
          <p:nvPr/>
        </p:nvSpPr>
        <p:spPr>
          <a:xfrm>
            <a:off x="683568" y="6351711"/>
            <a:ext cx="7992888" cy="461665"/>
          </a:xfrm>
          <a:prstGeom prst="rect">
            <a:avLst/>
          </a:prstGeom>
        </p:spPr>
        <p:txBody>
          <a:bodyPr wrap="square">
            <a:spAutoFit/>
          </a:bodyPr>
          <a:lstStyle/>
          <a:p>
            <a:pPr algn="ctr"/>
            <a:r>
              <a:rPr lang="en-US" sz="1200" dirty="0">
                <a:solidFill>
                  <a:schemeClr val="bg1">
                    <a:lumMod val="75000"/>
                  </a:schemeClr>
                </a:solidFill>
              </a:rPr>
              <a:t>Source: </a:t>
            </a:r>
            <a:r>
              <a:rPr lang="en-US" sz="1200" dirty="0">
                <a:hlinkClick r:id="rId2"/>
              </a:rPr>
              <a:t>http://conference.cipsc.org.cn/smp2019/evaluation.html</a:t>
            </a:r>
            <a:endParaRPr lang="en-US" sz="1200" dirty="0"/>
          </a:p>
          <a:p>
            <a:pPr algn="ctr"/>
            <a:r>
              <a:rPr lang="en-US" sz="1200" dirty="0">
                <a:hlinkClick r:id="rId3"/>
              </a:rPr>
              <a:t>https://github.com/OnionWang/SMP2019-ECDT-NLU</a:t>
            </a:r>
            <a:endParaRPr lang="en-US" sz="1200" dirty="0"/>
          </a:p>
        </p:txBody>
      </p:sp>
    </p:spTree>
    <p:extLst>
      <p:ext uri="{BB962C8B-B14F-4D97-AF65-F5344CB8AC3E}">
        <p14:creationId xmlns:p14="http://schemas.microsoft.com/office/powerpoint/2010/main" val="651697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92</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5" name="Picture 4">
            <a:extLst>
              <a:ext uri="{FF2B5EF4-FFF2-40B4-BE49-F238E27FC236}">
                <a16:creationId xmlns:a16="http://schemas.microsoft.com/office/drawing/2014/main" id="{65CBBE5A-FCDE-6C45-BA04-B05FE1474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0768"/>
            <a:ext cx="9144000" cy="5126400"/>
          </a:xfrm>
          <a:prstGeom prst="rect">
            <a:avLst/>
          </a:prstGeom>
        </p:spPr>
      </p:pic>
      <p:sp>
        <p:nvSpPr>
          <p:cNvPr id="9" name="Rectangle 8">
            <a:extLst>
              <a:ext uri="{FF2B5EF4-FFF2-40B4-BE49-F238E27FC236}">
                <a16:creationId xmlns:a16="http://schemas.microsoft.com/office/drawing/2014/main" id="{BDEE4846-A0A3-2F42-9B12-9A3CFE6226F1}"/>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
        <p:nvSpPr>
          <p:cNvPr id="2" name="Rectangle 1">
            <a:extLst>
              <a:ext uri="{FF2B5EF4-FFF2-40B4-BE49-F238E27FC236}">
                <a16:creationId xmlns:a16="http://schemas.microsoft.com/office/drawing/2014/main" id="{23943873-BFF8-5947-A927-67B225AA042E}"/>
              </a:ext>
            </a:extLst>
          </p:cNvPr>
          <p:cNvSpPr/>
          <p:nvPr/>
        </p:nvSpPr>
        <p:spPr>
          <a:xfrm>
            <a:off x="5075485" y="2381979"/>
            <a:ext cx="3961011" cy="830997"/>
          </a:xfrm>
          <a:prstGeom prst="rect">
            <a:avLst/>
          </a:prstGeom>
        </p:spPr>
        <p:txBody>
          <a:bodyPr wrap="square">
            <a:spAutoFit/>
          </a:bodyPr>
          <a:lstStyle/>
          <a:p>
            <a:r>
              <a:rPr lang="en-US" sz="2400" b="1" dirty="0">
                <a:solidFill>
                  <a:srgbClr val="C00000"/>
                </a:solidFill>
              </a:rPr>
              <a:t>Question Answering and </a:t>
            </a:r>
            <a:br>
              <a:rPr lang="en-US" sz="2400" b="1" dirty="0">
                <a:solidFill>
                  <a:srgbClr val="C00000"/>
                </a:solidFill>
              </a:rPr>
            </a:br>
            <a:r>
              <a:rPr lang="en-US" sz="2400" b="1" dirty="0">
                <a:solidFill>
                  <a:srgbClr val="C00000"/>
                </a:solidFill>
              </a:rPr>
              <a:t>Dialogue Systems</a:t>
            </a:r>
            <a:endParaRPr lang="en-US" sz="2400" dirty="0"/>
          </a:p>
        </p:txBody>
      </p:sp>
    </p:spTree>
    <p:extLst>
      <p:ext uri="{BB962C8B-B14F-4D97-AF65-F5344CB8AC3E}">
        <p14:creationId xmlns:p14="http://schemas.microsoft.com/office/powerpoint/2010/main" val="214670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93</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3" name="Picture 2">
            <a:extLst>
              <a:ext uri="{FF2B5EF4-FFF2-40B4-BE49-F238E27FC236}">
                <a16:creationId xmlns:a16="http://schemas.microsoft.com/office/drawing/2014/main" id="{C1F94F31-D94C-604F-885E-D084235DA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88654"/>
          </a:xfrm>
          <a:prstGeom prst="rect">
            <a:avLst/>
          </a:prstGeom>
        </p:spPr>
      </p:pic>
      <p:sp>
        <p:nvSpPr>
          <p:cNvPr id="9" name="Rectangle 8">
            <a:extLst>
              <a:ext uri="{FF2B5EF4-FFF2-40B4-BE49-F238E27FC236}">
                <a16:creationId xmlns:a16="http://schemas.microsoft.com/office/drawing/2014/main" id="{D37D25F6-969C-6540-8FAA-28422E8B5301}"/>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2711802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94</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9" name="Picture 8">
            <a:extLst>
              <a:ext uri="{FF2B5EF4-FFF2-40B4-BE49-F238E27FC236}">
                <a16:creationId xmlns:a16="http://schemas.microsoft.com/office/drawing/2014/main" id="{E7F64DA9-4FFA-5846-AAE9-CA5B88C2F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86905"/>
          </a:xfrm>
          <a:prstGeom prst="rect">
            <a:avLst/>
          </a:prstGeom>
        </p:spPr>
      </p:pic>
      <p:sp>
        <p:nvSpPr>
          <p:cNvPr id="10" name="Rectangle 9">
            <a:extLst>
              <a:ext uri="{FF2B5EF4-FFF2-40B4-BE49-F238E27FC236}">
                <a16:creationId xmlns:a16="http://schemas.microsoft.com/office/drawing/2014/main" id="{E9259742-354E-1940-AAD1-59FD77B031A2}"/>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131177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95</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3" name="Picture 2">
            <a:extLst>
              <a:ext uri="{FF2B5EF4-FFF2-40B4-BE49-F238E27FC236}">
                <a16:creationId xmlns:a16="http://schemas.microsoft.com/office/drawing/2014/main" id="{4DE94E5D-1261-9C4F-B960-0115A3F90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0920"/>
            <a:ext cx="9144000" cy="4980408"/>
          </a:xfrm>
          <a:prstGeom prst="rect">
            <a:avLst/>
          </a:prstGeom>
        </p:spPr>
      </p:pic>
      <p:sp>
        <p:nvSpPr>
          <p:cNvPr id="9" name="Rectangle 8">
            <a:extLst>
              <a:ext uri="{FF2B5EF4-FFF2-40B4-BE49-F238E27FC236}">
                <a16:creationId xmlns:a16="http://schemas.microsoft.com/office/drawing/2014/main" id="{CF5DCCD7-B045-4546-A31E-756D1E7248A6}"/>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3983864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4D0-7C8A-FC47-A123-C137BC664685}"/>
              </a:ext>
            </a:extLst>
          </p:cNvPr>
          <p:cNvSpPr>
            <a:spLocks noGrp="1"/>
          </p:cNvSpPr>
          <p:nvPr>
            <p:ph type="sldNum" sz="quarter" idx="12"/>
          </p:nvPr>
        </p:nvSpPr>
        <p:spPr/>
        <p:txBody>
          <a:bodyPr/>
          <a:lstStyle/>
          <a:p>
            <a:fld id="{5424488C-161F-514B-8FF5-CF5173A03E8D}" type="slidenum">
              <a:rPr lang="en-US" smtClean="0"/>
              <a:t>96</a:t>
            </a:fld>
            <a:endParaRPr lang="en-US"/>
          </a:p>
        </p:txBody>
      </p:sp>
      <p:sp>
        <p:nvSpPr>
          <p:cNvPr id="7" name="Title 1">
            <a:extLst>
              <a:ext uri="{FF2B5EF4-FFF2-40B4-BE49-F238E27FC236}">
                <a16:creationId xmlns:a16="http://schemas.microsoft.com/office/drawing/2014/main" id="{44B9879A-8D87-474F-8AC1-298DCFDC22BD}"/>
              </a:ext>
            </a:extLst>
          </p:cNvPr>
          <p:cNvSpPr>
            <a:spLocks noGrp="1"/>
          </p:cNvSpPr>
          <p:nvPr>
            <p:ph type="title"/>
          </p:nvPr>
        </p:nvSpPr>
        <p:spPr>
          <a:xfrm>
            <a:off x="457200" y="0"/>
            <a:ext cx="8229600" cy="662843"/>
          </a:xfrm>
        </p:spPr>
        <p:txBody>
          <a:bodyPr>
            <a:normAutofit fontScale="90000"/>
          </a:bodyPr>
          <a:lstStyle/>
          <a:p>
            <a:r>
              <a:rPr lang="en-US" b="1" dirty="0">
                <a:solidFill>
                  <a:schemeClr val="accent1"/>
                </a:solidFill>
              </a:rPr>
              <a:t>Python in Google </a:t>
            </a:r>
            <a:r>
              <a:rPr lang="en-US" b="1" dirty="0" err="1">
                <a:solidFill>
                  <a:schemeClr val="accent1"/>
                </a:solidFill>
              </a:rPr>
              <a:t>Colab</a:t>
            </a:r>
            <a:r>
              <a:rPr lang="en-US" b="1" dirty="0">
                <a:solidFill>
                  <a:schemeClr val="accent1"/>
                </a:solidFill>
              </a:rPr>
              <a:t> (Python101)</a:t>
            </a:r>
          </a:p>
        </p:txBody>
      </p:sp>
      <p:sp>
        <p:nvSpPr>
          <p:cNvPr id="8" name="Rectangle 7">
            <a:extLst>
              <a:ext uri="{FF2B5EF4-FFF2-40B4-BE49-F238E27FC236}">
                <a16:creationId xmlns:a16="http://schemas.microsoft.com/office/drawing/2014/main" id="{7D3442E7-C01F-2842-8023-FB5950B04B95}"/>
              </a:ext>
            </a:extLst>
          </p:cNvPr>
          <p:cNvSpPr/>
          <p:nvPr/>
        </p:nvSpPr>
        <p:spPr>
          <a:xfrm>
            <a:off x="107504" y="662843"/>
            <a:ext cx="8928992" cy="369332"/>
          </a:xfrm>
          <a:prstGeom prst="rect">
            <a:avLst/>
          </a:prstGeom>
        </p:spPr>
        <p:txBody>
          <a:bodyPr wrap="square">
            <a:spAutoFit/>
          </a:bodyPr>
          <a:lstStyle/>
          <a:p>
            <a:pPr algn="ctr"/>
            <a:r>
              <a:rPr lang="en-US" dirty="0">
                <a:hlinkClick r:id="rId3"/>
              </a:rPr>
              <a:t>https://colab.research.google.com/drive/1FEG6DnGvwfUbeo4zJ1zTunjMqf2RkCrT</a:t>
            </a:r>
            <a:endParaRPr lang="en-US" dirty="0"/>
          </a:p>
        </p:txBody>
      </p:sp>
      <p:pic>
        <p:nvPicPr>
          <p:cNvPr id="5" name="Picture 4">
            <a:extLst>
              <a:ext uri="{FF2B5EF4-FFF2-40B4-BE49-F238E27FC236}">
                <a16:creationId xmlns:a16="http://schemas.microsoft.com/office/drawing/2014/main" id="{19B11FCF-D665-1F4B-8C88-047BD195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8760"/>
            <a:ext cx="9144000" cy="5166143"/>
          </a:xfrm>
          <a:prstGeom prst="rect">
            <a:avLst/>
          </a:prstGeom>
        </p:spPr>
      </p:pic>
      <p:sp>
        <p:nvSpPr>
          <p:cNvPr id="9" name="Rectangle 8">
            <a:extLst>
              <a:ext uri="{FF2B5EF4-FFF2-40B4-BE49-F238E27FC236}">
                <a16:creationId xmlns:a16="http://schemas.microsoft.com/office/drawing/2014/main" id="{05690DBC-FF03-B14C-98A3-28E3E87DD815}"/>
              </a:ext>
            </a:extLst>
          </p:cNvPr>
          <p:cNvSpPr/>
          <p:nvPr/>
        </p:nvSpPr>
        <p:spPr>
          <a:xfrm>
            <a:off x="2729188" y="6488668"/>
            <a:ext cx="3682611" cy="369332"/>
          </a:xfrm>
          <a:prstGeom prst="rect">
            <a:avLst/>
          </a:prstGeom>
        </p:spPr>
        <p:txBody>
          <a:bodyPr wrap="none">
            <a:spAutoFit/>
          </a:bodyPr>
          <a:lstStyle/>
          <a:p>
            <a:pPr algn="ctr"/>
            <a:r>
              <a:rPr lang="en-US" altLang="zh-TW" dirty="0">
                <a:latin typeface="Calibri" charset="0"/>
                <a:ea typeface="標楷體" charset="-120"/>
                <a:hlinkClick r:id="rId5"/>
              </a:rPr>
              <a:t>https://tinyurl.com/aintpupython101</a:t>
            </a:r>
            <a:endParaRPr lang="en-US" dirty="0">
              <a:hlinkClick r:id="rId6"/>
            </a:endParaRPr>
          </a:p>
        </p:txBody>
      </p:sp>
    </p:spTree>
    <p:extLst>
      <p:ext uri="{BB962C8B-B14F-4D97-AF65-F5344CB8AC3E}">
        <p14:creationId xmlns:p14="http://schemas.microsoft.com/office/powerpoint/2010/main" val="472118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5D55-61BD-7F43-BE7F-07597689D471}"/>
              </a:ext>
            </a:extLst>
          </p:cNvPr>
          <p:cNvSpPr>
            <a:spLocks noGrp="1"/>
          </p:cNvSpPr>
          <p:nvPr>
            <p:ph type="title"/>
          </p:nvPr>
        </p:nvSpPr>
        <p:spPr>
          <a:xfrm>
            <a:off x="457200" y="130622"/>
            <a:ext cx="8229600" cy="634082"/>
          </a:xfrm>
        </p:spPr>
        <p:txBody>
          <a:bodyPr/>
          <a:lstStyle/>
          <a:p>
            <a:r>
              <a:rPr lang="en-US" dirty="0">
                <a:solidFill>
                  <a:schemeClr val="accent1"/>
                </a:solidFill>
              </a:rPr>
              <a:t>NLP Benchmark Datasets</a:t>
            </a:r>
          </a:p>
        </p:txBody>
      </p:sp>
      <p:sp>
        <p:nvSpPr>
          <p:cNvPr id="4" name="Slide Number Placeholder 3">
            <a:extLst>
              <a:ext uri="{FF2B5EF4-FFF2-40B4-BE49-F238E27FC236}">
                <a16:creationId xmlns:a16="http://schemas.microsoft.com/office/drawing/2014/main" id="{D17DF114-6B22-B44D-AC12-C46522A830FF}"/>
              </a:ext>
            </a:extLst>
          </p:cNvPr>
          <p:cNvSpPr>
            <a:spLocks noGrp="1"/>
          </p:cNvSpPr>
          <p:nvPr>
            <p:ph type="sldNum" sz="quarter" idx="12"/>
          </p:nvPr>
        </p:nvSpPr>
        <p:spPr/>
        <p:txBody>
          <a:bodyPr/>
          <a:lstStyle/>
          <a:p>
            <a:pPr>
              <a:defRPr/>
            </a:pPr>
            <a:fld id="{E78C9E75-97FD-45D9-8ED3-955348887BB1}" type="slidenum">
              <a:rPr lang="zh-TW" altLang="en-US" smtClean="0"/>
              <a:pPr>
                <a:defRPr/>
              </a:pPr>
              <a:t>97</a:t>
            </a:fld>
            <a:endParaRPr lang="zh-TW" altLang="en-US"/>
          </a:p>
        </p:txBody>
      </p:sp>
      <p:pic>
        <p:nvPicPr>
          <p:cNvPr id="7" name="Picture 6">
            <a:extLst>
              <a:ext uri="{FF2B5EF4-FFF2-40B4-BE49-F238E27FC236}">
                <a16:creationId xmlns:a16="http://schemas.microsoft.com/office/drawing/2014/main" id="{2B5AF656-FFB8-6241-8A64-4BBACBC37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795104"/>
            <a:ext cx="7956376" cy="5730240"/>
          </a:xfrm>
          <a:prstGeom prst="rect">
            <a:avLst/>
          </a:prstGeom>
        </p:spPr>
      </p:pic>
      <p:sp>
        <p:nvSpPr>
          <p:cNvPr id="8" name="Rectangle 7">
            <a:extLst>
              <a:ext uri="{FF2B5EF4-FFF2-40B4-BE49-F238E27FC236}">
                <a16:creationId xmlns:a16="http://schemas.microsoft.com/office/drawing/2014/main" id="{CB56BAE8-8D36-304E-BB70-31D4CA18944C}"/>
              </a:ext>
            </a:extLst>
          </p:cNvPr>
          <p:cNvSpPr/>
          <p:nvPr/>
        </p:nvSpPr>
        <p:spPr>
          <a:xfrm>
            <a:off x="557951" y="6516708"/>
            <a:ext cx="8028098" cy="400110"/>
          </a:xfrm>
          <a:prstGeom prst="rect">
            <a:avLst/>
          </a:prstGeom>
        </p:spPr>
        <p:txBody>
          <a:bodyPr wrap="square">
            <a:spAutoFit/>
          </a:bodyPr>
          <a:lstStyle/>
          <a:p>
            <a:pPr algn="ctr" eaLnBrk="1" hangingPunct="1"/>
            <a:r>
              <a:rPr lang="en-US" altLang="zh-TW" sz="1000" dirty="0">
                <a:solidFill>
                  <a:schemeClr val="bg1">
                    <a:lumMod val="65000"/>
                  </a:schemeClr>
                </a:solidFill>
                <a:latin typeface="Calibri" charset="0"/>
                <a:ea typeface="標楷體" charset="-120"/>
              </a:rPr>
              <a:t>Source: </a:t>
            </a:r>
            <a:r>
              <a:rPr lang="en-US" altLang="zh-TW" sz="1000" dirty="0" err="1">
                <a:solidFill>
                  <a:schemeClr val="bg1">
                    <a:lumMod val="65000"/>
                  </a:schemeClr>
                </a:solidFill>
                <a:latin typeface="Calibri" charset="0"/>
                <a:ea typeface="標楷體" charset="-120"/>
              </a:rPr>
              <a:t>Amirsina</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Torfi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Rouzbeh</a:t>
            </a:r>
            <a:r>
              <a:rPr lang="en-US" altLang="zh-TW" sz="1000" dirty="0">
                <a:solidFill>
                  <a:schemeClr val="bg1">
                    <a:lumMod val="65000"/>
                  </a:schemeClr>
                </a:solidFill>
                <a:latin typeface="Calibri" charset="0"/>
                <a:ea typeface="標楷體" charset="-120"/>
              </a:rPr>
              <a:t> A. </a:t>
            </a:r>
            <a:r>
              <a:rPr lang="en-US" altLang="zh-TW" sz="1000" dirty="0" err="1">
                <a:solidFill>
                  <a:schemeClr val="bg1">
                    <a:lumMod val="65000"/>
                  </a:schemeClr>
                </a:solidFill>
                <a:latin typeface="Calibri" charset="0"/>
                <a:ea typeface="標楷體" charset="-120"/>
              </a:rPr>
              <a:t>Shirvani</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Yaser</a:t>
            </a:r>
            <a:r>
              <a:rPr lang="en-US" altLang="zh-TW" sz="1000" dirty="0">
                <a:solidFill>
                  <a:schemeClr val="bg1">
                    <a:lumMod val="65000"/>
                  </a:schemeClr>
                </a:solidFill>
                <a:latin typeface="Calibri" charset="0"/>
                <a:ea typeface="標楷體" charset="-120"/>
              </a:rPr>
              <a:t> </a:t>
            </a:r>
            <a:r>
              <a:rPr lang="en-US" altLang="zh-TW" sz="1000" dirty="0" err="1">
                <a:solidFill>
                  <a:schemeClr val="bg1">
                    <a:lumMod val="65000"/>
                  </a:schemeClr>
                </a:solidFill>
                <a:latin typeface="Calibri" charset="0"/>
                <a:ea typeface="標楷體" charset="-120"/>
              </a:rPr>
              <a:t>Keneshloo</a:t>
            </a:r>
            <a:r>
              <a:rPr lang="en-US" altLang="zh-TW" sz="1000" dirty="0">
                <a:solidFill>
                  <a:schemeClr val="bg1">
                    <a:lumMod val="65000"/>
                  </a:schemeClr>
                </a:solidFill>
                <a:latin typeface="Calibri" charset="0"/>
                <a:ea typeface="標楷體" charset="-120"/>
              </a:rPr>
              <a:t>, Nader </a:t>
            </a:r>
            <a:r>
              <a:rPr lang="en-US" altLang="zh-TW" sz="1000" dirty="0" err="1">
                <a:solidFill>
                  <a:schemeClr val="bg1">
                    <a:lumMod val="65000"/>
                  </a:schemeClr>
                </a:solidFill>
                <a:latin typeface="Calibri" charset="0"/>
                <a:ea typeface="標楷體" charset="-120"/>
              </a:rPr>
              <a:t>Tavvaf</a:t>
            </a:r>
            <a:r>
              <a:rPr lang="en-US" altLang="zh-TW" sz="1000" dirty="0">
                <a:solidFill>
                  <a:schemeClr val="bg1">
                    <a:lumMod val="65000"/>
                  </a:schemeClr>
                </a:solidFill>
                <a:latin typeface="Calibri" charset="0"/>
                <a:ea typeface="標楷體" charset="-120"/>
              </a:rPr>
              <a:t>, and Edward A. Fox  (2020). </a:t>
            </a:r>
            <a:br>
              <a:rPr lang="en-US" altLang="zh-TW" sz="1000" dirty="0">
                <a:solidFill>
                  <a:schemeClr val="bg1">
                    <a:lumMod val="65000"/>
                  </a:schemeClr>
                </a:solidFill>
                <a:latin typeface="Calibri" charset="0"/>
                <a:ea typeface="標楷體" charset="-120"/>
              </a:rPr>
            </a:br>
            <a:r>
              <a:rPr lang="en-US" altLang="zh-TW" sz="1000" dirty="0">
                <a:solidFill>
                  <a:schemeClr val="bg1">
                    <a:lumMod val="65000"/>
                  </a:schemeClr>
                </a:solidFill>
                <a:latin typeface="Calibri" charset="0"/>
                <a:ea typeface="標楷體" charset="-120"/>
              </a:rPr>
              <a:t>"Natural Language Processing Advancements By Deep Learning: A Survey." </a:t>
            </a:r>
            <a:r>
              <a:rPr lang="en-US" altLang="zh-TW" sz="1000" dirty="0" err="1">
                <a:solidFill>
                  <a:schemeClr val="bg1">
                    <a:lumMod val="65000"/>
                  </a:schemeClr>
                </a:solidFill>
                <a:latin typeface="Calibri" charset="0"/>
                <a:ea typeface="標楷體" charset="-120"/>
              </a:rPr>
              <a:t>arXiv</a:t>
            </a:r>
            <a:r>
              <a:rPr lang="en-US" altLang="zh-TW" sz="1000" dirty="0">
                <a:solidFill>
                  <a:schemeClr val="bg1">
                    <a:lumMod val="65000"/>
                  </a:schemeClr>
                </a:solidFill>
                <a:latin typeface="Calibri" charset="0"/>
                <a:ea typeface="標楷體" charset="-120"/>
              </a:rPr>
              <a:t> preprint arXiv:2003.01200.</a:t>
            </a:r>
          </a:p>
        </p:txBody>
      </p:sp>
    </p:spTree>
    <p:extLst>
      <p:ext uri="{BB962C8B-B14F-4D97-AF65-F5344CB8AC3E}">
        <p14:creationId xmlns:p14="http://schemas.microsoft.com/office/powerpoint/2010/main" val="2186365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57200" y="260648"/>
            <a:ext cx="8229600" cy="850900"/>
          </a:xfrm>
        </p:spPr>
        <p:txBody>
          <a:bodyPr/>
          <a:lstStyle/>
          <a:p>
            <a:pPr eaLnBrk="1" hangingPunct="1"/>
            <a:r>
              <a:rPr lang="en-US" altLang="zh-TW" sz="7200" dirty="0">
                <a:solidFill>
                  <a:schemeClr val="accent1"/>
                </a:solidFill>
                <a:latin typeface="Calibri" charset="0"/>
                <a:ea typeface="標楷體" charset="-120"/>
              </a:rPr>
              <a:t>Summary</a:t>
            </a:r>
          </a:p>
        </p:txBody>
      </p:sp>
      <p:sp>
        <p:nvSpPr>
          <p:cNvPr id="142338" name="投影片編號版面配置區 5"/>
          <p:cNvSpPr>
            <a:spLocks noGrp="1"/>
          </p:cNvSpPr>
          <p:nvPr>
            <p:ph type="sldNum" sz="quarter" idx="12"/>
          </p:nvPr>
        </p:nvSpPr>
        <p:spPr bwMode="auto">
          <a:xfrm>
            <a:off x="8101013" y="6597650"/>
            <a:ext cx="1008062"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6D96C178-6047-CA48-ABEA-383FDC994EFD}" type="slidenum">
              <a:rPr kumimoji="0" lang="en-US" altLang="zh-TW" sz="1200">
                <a:solidFill>
                  <a:srgbClr val="898989"/>
                </a:solidFill>
                <a:latin typeface="Calibri" charset="0"/>
                <a:ea typeface="MS PGothic" charset="-128"/>
              </a:rPr>
              <a:pPr eaLnBrk="1" hangingPunct="1"/>
              <a:t>98</a:t>
            </a:fld>
            <a:endParaRPr kumimoji="0" lang="en-US" altLang="zh-TW" sz="1200">
              <a:solidFill>
                <a:srgbClr val="898989"/>
              </a:solidFill>
              <a:latin typeface="Calibri" charset="0"/>
              <a:ea typeface="MS PGothic" charset="-128"/>
            </a:endParaRPr>
          </a:p>
        </p:txBody>
      </p:sp>
      <p:sp>
        <p:nvSpPr>
          <p:cNvPr id="5" name="Rectangle 3">
            <a:extLst>
              <a:ext uri="{FF2B5EF4-FFF2-40B4-BE49-F238E27FC236}">
                <a16:creationId xmlns:a16="http://schemas.microsoft.com/office/drawing/2014/main" id="{C26974F5-BCDC-5249-A2EA-DDCDBBF05134}"/>
              </a:ext>
            </a:extLst>
          </p:cNvPr>
          <p:cNvSpPr txBox="1">
            <a:spLocks noChangeArrowheads="1"/>
          </p:cNvSpPr>
          <p:nvPr/>
        </p:nvSpPr>
        <p:spPr bwMode="auto">
          <a:xfrm>
            <a:off x="323529" y="1412776"/>
            <a:ext cx="8496944" cy="50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spcBef>
                <a:spcPct val="20000"/>
              </a:spcBef>
              <a:buFont typeface="Arial" charset="0"/>
              <a:buChar char="•"/>
            </a:pPr>
            <a:r>
              <a:rPr lang="en-US" altLang="zh-TW" sz="4000" dirty="0">
                <a:latin typeface="Calibri" charset="0"/>
                <a:ea typeface="MS PGothic" charset="-128"/>
              </a:rPr>
              <a:t>Question Answering</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Dialogue Systems</a:t>
            </a:r>
          </a:p>
          <a:p>
            <a:pPr eaLnBrk="1" hangingPunct="1">
              <a:spcBef>
                <a:spcPct val="20000"/>
              </a:spcBef>
              <a:buFont typeface="Arial" charset="0"/>
              <a:buChar char="•"/>
            </a:pPr>
            <a:endParaRPr lang="en-US" altLang="zh-TW" sz="4000" dirty="0">
              <a:latin typeface="Calibri" charset="0"/>
              <a:ea typeface="MS PGothic" charset="-128"/>
            </a:endParaRPr>
          </a:p>
          <a:p>
            <a:pPr eaLnBrk="1" hangingPunct="1">
              <a:spcBef>
                <a:spcPct val="20000"/>
              </a:spcBef>
              <a:buFont typeface="Arial" charset="0"/>
              <a:buChar char="•"/>
            </a:pPr>
            <a:r>
              <a:rPr lang="en-US" altLang="zh-TW" sz="4000" dirty="0">
                <a:latin typeface="Calibri" charset="0"/>
                <a:ea typeface="MS PGothic" charset="-128"/>
              </a:rPr>
              <a:t>Task Oriented Dialogue System </a:t>
            </a:r>
          </a:p>
        </p:txBody>
      </p:sp>
    </p:spTree>
    <p:extLst>
      <p:ext uri="{BB962C8B-B14F-4D97-AF65-F5344CB8AC3E}">
        <p14:creationId xmlns:p14="http://schemas.microsoft.com/office/powerpoint/2010/main" val="2229933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標題 1"/>
          <p:cNvSpPr>
            <a:spLocks noGrp="1"/>
          </p:cNvSpPr>
          <p:nvPr>
            <p:ph type="title"/>
          </p:nvPr>
        </p:nvSpPr>
        <p:spPr>
          <a:xfrm>
            <a:off x="457200" y="45567"/>
            <a:ext cx="8229600" cy="719137"/>
          </a:xfrm>
        </p:spPr>
        <p:txBody>
          <a:bodyPr/>
          <a:lstStyle/>
          <a:p>
            <a:pPr eaLnBrk="1" hangingPunct="1"/>
            <a:r>
              <a:rPr lang="en-US" altLang="zh-TW" dirty="0">
                <a:solidFill>
                  <a:srgbClr val="4F81BD"/>
                </a:solidFill>
                <a:latin typeface="Calibri" charset="0"/>
                <a:ea typeface="標楷體" charset="-120"/>
              </a:rPr>
              <a:t>References</a:t>
            </a:r>
            <a:endParaRPr lang="zh-TW" altLang="en-US" dirty="0">
              <a:solidFill>
                <a:srgbClr val="4F81BD"/>
              </a:solidFill>
              <a:latin typeface="Calibri" charset="0"/>
              <a:ea typeface="標楷體" charset="-120"/>
            </a:endParaRPr>
          </a:p>
        </p:txBody>
      </p:sp>
      <p:sp>
        <p:nvSpPr>
          <p:cNvPr id="144386" name="內容版面配置區 2"/>
          <p:cNvSpPr>
            <a:spLocks noGrp="1"/>
          </p:cNvSpPr>
          <p:nvPr>
            <p:ph idx="1"/>
          </p:nvPr>
        </p:nvSpPr>
        <p:spPr>
          <a:xfrm>
            <a:off x="250825" y="908720"/>
            <a:ext cx="8642350" cy="5760640"/>
          </a:xfrm>
        </p:spPr>
        <p:txBody>
          <a:bodyPr/>
          <a:lstStyle/>
          <a:p>
            <a:pPr algn="just" eaLnBrk="1" hangingPunct="1"/>
            <a:r>
              <a:rPr lang="en-US" altLang="zh-TW" sz="1100" dirty="0"/>
              <a:t>Day, Min-</a:t>
            </a:r>
            <a:r>
              <a:rPr lang="en-US" altLang="zh-TW" sz="1100" dirty="0" err="1"/>
              <a:t>Yuh</a:t>
            </a:r>
            <a:r>
              <a:rPr lang="en-US" altLang="zh-TW" sz="1100" dirty="0"/>
              <a:t> and Chi-Sheng Hung, "AI Affective Conversational Robot with Hybrid Generative-based and Retrieval-based Dialogue Models", in Proceedings of The 20th IEEE International Conference on Information Reuse and Integration for Data Science (IEEE IRI 2019), Los Angeles, CA, USA, July 30 - August 1, 2019.</a:t>
            </a:r>
          </a:p>
          <a:p>
            <a:pPr algn="just" eaLnBrk="1" hangingPunct="1"/>
            <a:r>
              <a:rPr lang="en-US" altLang="zh-TW" sz="1100" dirty="0"/>
              <a:t>Day, Min-</a:t>
            </a:r>
            <a:r>
              <a:rPr lang="en-US" altLang="zh-TW" sz="1100" dirty="0" err="1"/>
              <a:t>Yuh</a:t>
            </a:r>
            <a:r>
              <a:rPr lang="en-US" altLang="zh-TW" sz="1100" dirty="0"/>
              <a:t>, Chi-Sheng Hung, Yi-Jun </a:t>
            </a:r>
            <a:r>
              <a:rPr lang="en-US" altLang="zh-TW" sz="1100" dirty="0" err="1"/>
              <a:t>Xie</a:t>
            </a:r>
            <a:r>
              <a:rPr lang="en-US" altLang="zh-TW" sz="1100" dirty="0"/>
              <a:t>, </a:t>
            </a:r>
            <a:r>
              <a:rPr lang="en-US" altLang="zh-TW" sz="1100" dirty="0" err="1"/>
              <a:t>Jhih</a:t>
            </a:r>
            <a:r>
              <a:rPr lang="en-US" altLang="zh-TW" sz="1100" dirty="0"/>
              <a:t>-Yi Chen, Yu-Ling </a:t>
            </a:r>
            <a:r>
              <a:rPr lang="en-US" altLang="zh-TW" sz="1100" dirty="0" err="1"/>
              <a:t>Kuo</a:t>
            </a:r>
            <a:r>
              <a:rPr lang="en-US" altLang="zh-TW" sz="1100" dirty="0"/>
              <a:t> and Jian-Ting Lin (2019), "IMTKU Emotional Dialogue System for Short Text Conversation at NTCIR-14 STC-3 (CECG) Task", The 14th NTCIR Conference on Evaluation of Information Access Technologies (NTCIR-14), Tokyo, Japan, June 10-13, 2019. </a:t>
            </a:r>
          </a:p>
          <a:p>
            <a:pPr algn="just" eaLnBrk="1" hangingPunct="1"/>
            <a:r>
              <a:rPr lang="en-US" altLang="zh-TW" sz="1100" dirty="0"/>
              <a:t>Zhou, Hao, </a:t>
            </a:r>
            <a:r>
              <a:rPr lang="en-US" altLang="zh-TW" sz="1100" dirty="0" err="1"/>
              <a:t>Minlie</a:t>
            </a:r>
            <a:r>
              <a:rPr lang="en-US" altLang="zh-TW" sz="1100" dirty="0"/>
              <a:t> Huang, </a:t>
            </a:r>
            <a:r>
              <a:rPr lang="en-US" altLang="zh-TW" sz="1100" dirty="0" err="1"/>
              <a:t>Tianyang</a:t>
            </a:r>
            <a:r>
              <a:rPr lang="en-US" altLang="zh-TW" sz="1100" dirty="0"/>
              <a:t> Zhang, </a:t>
            </a:r>
            <a:r>
              <a:rPr lang="en-US" altLang="zh-TW" sz="1100" dirty="0" err="1"/>
              <a:t>Xiaoyan</a:t>
            </a:r>
            <a:r>
              <a:rPr lang="en-US" altLang="zh-TW" sz="1100" dirty="0"/>
              <a:t> Zhu, and Bing Liu. "Emotional chatting machine: emotional conversation generation with internal and external memory." </a:t>
            </a:r>
            <a:r>
              <a:rPr lang="en-US" altLang="zh-TW" sz="1100" dirty="0" err="1"/>
              <a:t>arXiv</a:t>
            </a:r>
            <a:r>
              <a:rPr lang="en-US" altLang="zh-TW" sz="1100" dirty="0"/>
              <a:t> preprint arXiv:1704.01074 (2017).</a:t>
            </a:r>
          </a:p>
          <a:p>
            <a:pPr algn="just" eaLnBrk="1" hangingPunct="1"/>
            <a:r>
              <a:rPr lang="en-US" altLang="zh-TW" sz="1100" dirty="0"/>
              <a:t>Yu, Kai, </a:t>
            </a:r>
            <a:r>
              <a:rPr lang="en-US" altLang="zh-TW" sz="1100" dirty="0" err="1"/>
              <a:t>Zijian</a:t>
            </a:r>
            <a:r>
              <a:rPr lang="en-US" altLang="zh-TW" sz="1100" dirty="0"/>
              <a:t> Zhao, </a:t>
            </a:r>
            <a:r>
              <a:rPr lang="en-US" altLang="zh-TW" sz="1100" dirty="0" err="1"/>
              <a:t>Xueyang</a:t>
            </a:r>
            <a:r>
              <a:rPr lang="en-US" altLang="zh-TW" sz="1100" dirty="0"/>
              <a:t> Wu, </a:t>
            </a:r>
            <a:r>
              <a:rPr lang="en-US" altLang="zh-TW" sz="1100" dirty="0" err="1"/>
              <a:t>Hongtao</a:t>
            </a:r>
            <a:r>
              <a:rPr lang="en-US" altLang="zh-TW" sz="1100" dirty="0"/>
              <a:t> Lin, and Xuan Liu. "Rich Short Text Conversation Using Semantic Key Controlled Sequence Generation." IEEE/ACM Transactions on Audio, Speech, and Language Processing (2018).</a:t>
            </a:r>
          </a:p>
          <a:p>
            <a:pPr algn="just" eaLnBrk="1" hangingPunct="1"/>
            <a:r>
              <a:rPr lang="en-US" altLang="zh-TW" sz="1100" dirty="0"/>
              <a:t>Borah, </a:t>
            </a:r>
            <a:r>
              <a:rPr lang="en-US" altLang="zh-TW" sz="1100" dirty="0" err="1"/>
              <a:t>Bhriguraj</a:t>
            </a:r>
            <a:r>
              <a:rPr lang="en-US" altLang="zh-TW" sz="1100" dirty="0"/>
              <a:t>, </a:t>
            </a:r>
            <a:r>
              <a:rPr lang="en-US" altLang="zh-TW" sz="1100" dirty="0" err="1"/>
              <a:t>Dhrubajyoti</a:t>
            </a:r>
            <a:r>
              <a:rPr lang="en-US" altLang="zh-TW" sz="1100" dirty="0"/>
              <a:t> Pathak, </a:t>
            </a:r>
            <a:r>
              <a:rPr lang="en-US" altLang="zh-TW" sz="1100" dirty="0" err="1"/>
              <a:t>Priyankoo</a:t>
            </a:r>
            <a:r>
              <a:rPr lang="en-US" altLang="zh-TW" sz="1100" dirty="0"/>
              <a:t> </a:t>
            </a:r>
            <a:r>
              <a:rPr lang="en-US" altLang="zh-TW" sz="1100" dirty="0" err="1"/>
              <a:t>Sarmah</a:t>
            </a:r>
            <a:r>
              <a:rPr lang="en-US" altLang="zh-TW" sz="1100" dirty="0"/>
              <a:t>, </a:t>
            </a:r>
            <a:r>
              <a:rPr lang="en-US" altLang="zh-TW" sz="1100" dirty="0" err="1"/>
              <a:t>Bidisha</a:t>
            </a:r>
            <a:r>
              <a:rPr lang="en-US" altLang="zh-TW" sz="1100" dirty="0"/>
              <a:t> </a:t>
            </a:r>
            <a:r>
              <a:rPr lang="en-US" altLang="zh-TW" sz="1100" dirty="0" err="1"/>
              <a:t>Som</a:t>
            </a:r>
            <a:r>
              <a:rPr lang="en-US" altLang="zh-TW" sz="1100" dirty="0"/>
              <a:t>, and Sukumar Nandi. "Survey of </a:t>
            </a:r>
            <a:r>
              <a:rPr lang="en-US" altLang="zh-TW" sz="1100" dirty="0" err="1"/>
              <a:t>Textbased</a:t>
            </a:r>
            <a:r>
              <a:rPr lang="en-US" altLang="zh-TW" sz="1100" dirty="0"/>
              <a:t> Chatbot in Perspective of Recent Technologies." In International Conference on Computational Intelligence, Communications, and Business Analytics, pp. 84-96. Springer, Singapore, 2018.</a:t>
            </a:r>
          </a:p>
          <a:p>
            <a:pPr algn="just" eaLnBrk="1" hangingPunct="1"/>
            <a:r>
              <a:rPr lang="en-US" altLang="zh-TW" sz="1100" dirty="0" err="1"/>
              <a:t>Haihong</a:t>
            </a:r>
            <a:r>
              <a:rPr lang="en-US" altLang="zh-TW" sz="1100" dirty="0"/>
              <a:t>, E., </a:t>
            </a:r>
            <a:r>
              <a:rPr lang="en-US" altLang="zh-TW" sz="1100" dirty="0" err="1"/>
              <a:t>Peiqing</a:t>
            </a:r>
            <a:r>
              <a:rPr lang="en-US" altLang="zh-TW" sz="1100" dirty="0"/>
              <a:t> </a:t>
            </a:r>
            <a:r>
              <a:rPr lang="en-US" altLang="zh-TW" sz="1100" dirty="0" err="1"/>
              <a:t>Niu</a:t>
            </a:r>
            <a:r>
              <a:rPr lang="en-US" altLang="zh-TW" sz="1100" dirty="0"/>
              <a:t>, </a:t>
            </a:r>
            <a:r>
              <a:rPr lang="en-US" altLang="zh-TW" sz="1100" dirty="0" err="1"/>
              <a:t>Zhongfu</a:t>
            </a:r>
            <a:r>
              <a:rPr lang="en-US" altLang="zh-TW" sz="1100" dirty="0"/>
              <a:t> Chen, and </a:t>
            </a:r>
            <a:r>
              <a:rPr lang="en-US" altLang="zh-TW" sz="1100" dirty="0" err="1"/>
              <a:t>Meina</a:t>
            </a:r>
            <a:r>
              <a:rPr lang="en-US" altLang="zh-TW" sz="1100" dirty="0"/>
              <a:t> Song. "A novel bi-directional interrelated model for joint intent detection and slot filling." In Proceedings of the 57th Annual Meeting of the Association for Computational Linguistics, pp. 5467-5471. 2019.</a:t>
            </a:r>
          </a:p>
          <a:p>
            <a:pPr algn="just" eaLnBrk="1" hangingPunct="1"/>
            <a:r>
              <a:rPr lang="en-US" altLang="zh-TW" sz="1100" dirty="0" err="1"/>
              <a:t>Rajpurkar</a:t>
            </a:r>
            <a:r>
              <a:rPr lang="en-US" altLang="zh-TW" sz="1100" dirty="0"/>
              <a:t>, Pranav, Jian Zhang, Konstantin </a:t>
            </a:r>
            <a:r>
              <a:rPr lang="en-US" altLang="zh-TW" sz="1100" dirty="0" err="1"/>
              <a:t>Lopyrev</a:t>
            </a:r>
            <a:r>
              <a:rPr lang="en-US" altLang="zh-TW" sz="1100" dirty="0"/>
              <a:t>, and Percy Liang. "Squad: 100,000+ questions for machine comprehension of text." </a:t>
            </a:r>
            <a:r>
              <a:rPr lang="en-US" altLang="zh-TW" sz="1100" dirty="0" err="1"/>
              <a:t>arXiv</a:t>
            </a:r>
            <a:r>
              <a:rPr lang="en-US" altLang="zh-TW" sz="1100" dirty="0"/>
              <a:t> preprint arXiv:1606.05250 (2016).</a:t>
            </a:r>
          </a:p>
          <a:p>
            <a:pPr algn="just" eaLnBrk="1" hangingPunct="1"/>
            <a:r>
              <a:rPr lang="en-US" altLang="zh-TW" sz="1100" dirty="0"/>
              <a:t>Zhu, Qi, </a:t>
            </a:r>
            <a:r>
              <a:rPr lang="en-US" altLang="zh-TW" sz="1100" dirty="0" err="1"/>
              <a:t>Kaili</a:t>
            </a:r>
            <a:r>
              <a:rPr lang="en-US" altLang="zh-TW" sz="1100" dirty="0"/>
              <a:t> Huang, Zheng Zhang, </a:t>
            </a:r>
            <a:r>
              <a:rPr lang="en-US" altLang="zh-TW" sz="1100" dirty="0" err="1"/>
              <a:t>Xiaoyan</a:t>
            </a:r>
            <a:r>
              <a:rPr lang="en-US" altLang="zh-TW" sz="1100" dirty="0"/>
              <a:t> Zhu, and </a:t>
            </a:r>
            <a:r>
              <a:rPr lang="en-US" altLang="zh-TW" sz="1100" dirty="0" err="1"/>
              <a:t>Minlie</a:t>
            </a:r>
            <a:r>
              <a:rPr lang="en-US" altLang="zh-TW" sz="1100" dirty="0"/>
              <a:t> Huang. "</a:t>
            </a:r>
            <a:r>
              <a:rPr lang="en-US" altLang="zh-TW" sz="1100" dirty="0" err="1"/>
              <a:t>Crosswoz</a:t>
            </a:r>
            <a:r>
              <a:rPr lang="en-US" altLang="zh-TW" sz="1100" dirty="0"/>
              <a:t>: A large-scale </a:t>
            </a:r>
            <a:r>
              <a:rPr lang="en-US" altLang="zh-TW" sz="1100" dirty="0" err="1"/>
              <a:t>chinese</a:t>
            </a:r>
            <a:r>
              <a:rPr lang="en-US" altLang="zh-TW" sz="1100" dirty="0"/>
              <a:t> cross-domain task-oriented dialogue dataset." </a:t>
            </a:r>
            <a:r>
              <a:rPr lang="en-US" altLang="zh-TW" sz="1100" dirty="0" err="1"/>
              <a:t>arXiv</a:t>
            </a:r>
            <a:r>
              <a:rPr lang="en-US" altLang="zh-TW" sz="1100" dirty="0"/>
              <a:t> preprint arXiv:2002.11893 (2020).</a:t>
            </a:r>
          </a:p>
          <a:p>
            <a:pPr algn="just" eaLnBrk="1" hangingPunct="1"/>
            <a:r>
              <a:rPr lang="en-US" altLang="zh-TW" sz="1100" dirty="0">
                <a:latin typeface="Calibri" charset="0"/>
                <a:ea typeface="標楷體" charset="-120"/>
              </a:rPr>
              <a:t>Zeng, </a:t>
            </a:r>
            <a:r>
              <a:rPr lang="en-US" altLang="zh-TW" sz="1100" dirty="0" err="1">
                <a:latin typeface="Calibri" charset="0"/>
                <a:ea typeface="標楷體" charset="-120"/>
              </a:rPr>
              <a:t>Zhaohao</a:t>
            </a:r>
            <a:r>
              <a:rPr lang="en-US" altLang="zh-TW" sz="1100" dirty="0">
                <a:latin typeface="Calibri" charset="0"/>
                <a:ea typeface="標楷體" charset="-120"/>
              </a:rPr>
              <a:t>, </a:t>
            </a:r>
            <a:r>
              <a:rPr lang="en-US" altLang="zh-TW" sz="1100" dirty="0" err="1">
                <a:latin typeface="Calibri" charset="0"/>
                <a:ea typeface="標楷體" charset="-120"/>
              </a:rPr>
              <a:t>Sosuke</a:t>
            </a:r>
            <a:r>
              <a:rPr lang="en-US" altLang="zh-TW" sz="1100" dirty="0">
                <a:latin typeface="Calibri" charset="0"/>
                <a:ea typeface="標楷體" charset="-120"/>
              </a:rPr>
              <a:t> Kato, Tetsuya Sakai, and </a:t>
            </a:r>
            <a:r>
              <a:rPr lang="en-US" altLang="zh-TW" sz="1100" dirty="0" err="1">
                <a:latin typeface="Calibri" charset="0"/>
                <a:ea typeface="標楷體" charset="-120"/>
              </a:rPr>
              <a:t>Inho</a:t>
            </a:r>
            <a:r>
              <a:rPr lang="en-US" altLang="zh-TW" sz="1100" dirty="0">
                <a:latin typeface="Calibri" charset="0"/>
                <a:ea typeface="標楷體" charset="-120"/>
              </a:rPr>
              <a:t> Kang (2020), “Overview of the NTCIR-15 Dialogue Evaluation (DialEval-1) Task”, Proceedings of NTCIR-15, 2020.</a:t>
            </a:r>
          </a:p>
          <a:p>
            <a:pPr eaLnBrk="1" hangingPunct="1"/>
            <a:r>
              <a:rPr lang="en-US" altLang="zh-TW" sz="1100" dirty="0" err="1">
                <a:latin typeface="Calibri" charset="0"/>
                <a:ea typeface="標楷體" charset="-120"/>
              </a:rPr>
              <a:t>Apoorv</a:t>
            </a:r>
            <a:r>
              <a:rPr lang="en-US" altLang="zh-TW" sz="1100" dirty="0">
                <a:latin typeface="Calibri" charset="0"/>
                <a:ea typeface="標楷體" charset="-120"/>
              </a:rPr>
              <a:t> Nandan (2020), BERT (from </a:t>
            </a:r>
            <a:r>
              <a:rPr lang="en-US" altLang="zh-TW" sz="1100" dirty="0" err="1">
                <a:latin typeface="Calibri" charset="0"/>
                <a:ea typeface="標楷體" charset="-120"/>
              </a:rPr>
              <a:t>HuggingFace</a:t>
            </a:r>
            <a:r>
              <a:rPr lang="en-US" altLang="zh-TW" sz="1100" dirty="0">
                <a:latin typeface="Calibri" charset="0"/>
                <a:ea typeface="標楷體" charset="-120"/>
              </a:rPr>
              <a:t> Transformers) for Text Extraction, </a:t>
            </a:r>
            <a:r>
              <a:rPr lang="en-US" altLang="zh-TW" sz="1100" dirty="0">
                <a:latin typeface="Calibri" charset="0"/>
                <a:ea typeface="標楷體" charset="-120"/>
                <a:hlinkClick r:id="rId2"/>
              </a:rPr>
              <a:t>https://keras.io/examples/nlp/text_extraction_with_bert/</a:t>
            </a:r>
            <a:endParaRPr lang="en-US" altLang="zh-TW" sz="1100" dirty="0">
              <a:latin typeface="Calibri" charset="0"/>
              <a:ea typeface="標楷體" charset="-120"/>
            </a:endParaRPr>
          </a:p>
          <a:p>
            <a:pPr eaLnBrk="1" hangingPunct="1"/>
            <a:r>
              <a:rPr lang="en-US" altLang="zh-TW" sz="1100" dirty="0">
                <a:latin typeface="Calibri" charset="0"/>
                <a:ea typeface="標楷體" charset="-120"/>
              </a:rPr>
              <a:t>Olivier Grisel (2020), Transformers (BERT fine-tuning): Joint Intent Classification and Slot Filling, </a:t>
            </a:r>
            <a:r>
              <a:rPr lang="en-US" altLang="zh-TW" sz="1100" dirty="0">
                <a:latin typeface="Calibri" charset="0"/>
                <a:ea typeface="標楷體" charset="-120"/>
                <a:hlinkClick r:id="rId3"/>
              </a:rPr>
              <a:t>https://m2dsupsdlclass.github.io/lectures-labs/</a:t>
            </a:r>
            <a:endParaRPr lang="en-US" altLang="zh-TW" sz="1100" dirty="0">
              <a:latin typeface="Calibri" charset="0"/>
              <a:ea typeface="標楷體" charset="-120"/>
            </a:endParaRPr>
          </a:p>
          <a:p>
            <a:pPr eaLnBrk="1" hangingPunct="1"/>
            <a:r>
              <a:rPr lang="en-US" altLang="zh-TW" sz="1100" dirty="0" err="1">
                <a:latin typeface="Calibri" charset="0"/>
                <a:ea typeface="標楷體" charset="-120"/>
              </a:rPr>
              <a:t>Dipanjan</a:t>
            </a:r>
            <a:r>
              <a:rPr lang="en-US" altLang="zh-TW" sz="1100" dirty="0">
                <a:latin typeface="Calibri" charset="0"/>
                <a:ea typeface="標楷體" charset="-120"/>
              </a:rPr>
              <a:t> Sarkar (2019), Text Analytics with Python: A Practitioner’s Guide to Natural Language Processing, Second Edition. </a:t>
            </a:r>
            <a:r>
              <a:rPr lang="en-US" altLang="zh-TW" sz="1100" dirty="0" err="1">
                <a:latin typeface="Calibri" charset="0"/>
                <a:ea typeface="標楷體" charset="-120"/>
              </a:rPr>
              <a:t>APress</a:t>
            </a:r>
            <a:r>
              <a:rPr lang="en-US" altLang="zh-TW" sz="1100" dirty="0">
                <a:latin typeface="Calibri" charset="0"/>
                <a:ea typeface="標楷體" charset="-120"/>
              </a:rPr>
              <a:t>. </a:t>
            </a:r>
            <a:r>
              <a:rPr lang="en-US" altLang="zh-TW" sz="1100" dirty="0">
                <a:latin typeface="Calibri" charset="0"/>
                <a:ea typeface="標楷體" charset="-120"/>
                <a:hlinkClick r:id="rId4"/>
              </a:rPr>
              <a:t>https://github.com/Apress/text-analytics-w-python-2e</a:t>
            </a:r>
            <a:endParaRPr lang="en-US" altLang="zh-TW" sz="1100" dirty="0">
              <a:latin typeface="Calibri" charset="0"/>
              <a:ea typeface="標楷體" charset="-120"/>
            </a:endParaRPr>
          </a:p>
          <a:p>
            <a:pPr eaLnBrk="1" hangingPunct="1"/>
            <a:r>
              <a:rPr lang="en-US" altLang="zh-TW" sz="1100" dirty="0">
                <a:latin typeface="Calibri" charset="0"/>
                <a:ea typeface="標楷體" charset="-120"/>
              </a:rPr>
              <a:t>Benjamin Bengfort, Rebecca </a:t>
            </a:r>
            <a:r>
              <a:rPr lang="en-US" altLang="zh-TW" sz="1100" dirty="0" err="1">
                <a:latin typeface="Calibri" charset="0"/>
                <a:ea typeface="標楷體" charset="-120"/>
              </a:rPr>
              <a:t>Bilbro</a:t>
            </a:r>
            <a:r>
              <a:rPr lang="en-US" altLang="zh-TW" sz="1100" dirty="0">
                <a:latin typeface="Calibri" charset="0"/>
                <a:ea typeface="標楷體" charset="-120"/>
              </a:rPr>
              <a:t>, and Tony Ojeda (2018), Applied Text Analysis with Python, O'Reilly Media.</a:t>
            </a:r>
            <a:br>
              <a:rPr lang="en-US" altLang="zh-TW" sz="1100" dirty="0">
                <a:latin typeface="Calibri" charset="0"/>
                <a:ea typeface="標楷體" charset="-120"/>
              </a:rPr>
            </a:br>
            <a:r>
              <a:rPr lang="en-US" sz="1100" dirty="0">
                <a:hlinkClick r:id="rId5"/>
              </a:rPr>
              <a:t>https://www.oreilly.com/library/view/applied-text-analysis/9781491963036/</a:t>
            </a:r>
            <a:endParaRPr lang="en-US" sz="1100" dirty="0"/>
          </a:p>
          <a:p>
            <a:pPr eaLnBrk="1" hangingPunct="1"/>
            <a:r>
              <a:rPr lang="en-US" sz="1100" dirty="0" err="1"/>
              <a:t>HuggingFace</a:t>
            </a:r>
            <a:r>
              <a:rPr lang="en-US" sz="1100" dirty="0"/>
              <a:t> (2020), Transformers Notebook, </a:t>
            </a:r>
            <a:r>
              <a:rPr lang="en-US" sz="1100" dirty="0">
                <a:hlinkClick r:id="rId6"/>
              </a:rPr>
              <a:t>https://huggingface.co/transformers/notebooks.html</a:t>
            </a:r>
            <a:endParaRPr lang="en-US" sz="1100" dirty="0"/>
          </a:p>
          <a:p>
            <a:pPr eaLnBrk="1" hangingPunct="1"/>
            <a:r>
              <a:rPr lang="en-US" sz="1100" dirty="0"/>
              <a:t>The Super Duper NLP Repo, </a:t>
            </a:r>
            <a:r>
              <a:rPr lang="en-US" sz="1100" dirty="0">
                <a:hlinkClick r:id="rId7"/>
              </a:rPr>
              <a:t>https://notebooks.quantumstat.com/</a:t>
            </a:r>
            <a:endParaRPr lang="en-US" sz="1100" dirty="0"/>
          </a:p>
          <a:p>
            <a:pPr eaLnBrk="1" hangingPunct="1"/>
            <a:r>
              <a:rPr lang="en-US" altLang="zh-TW" sz="1100" dirty="0">
                <a:latin typeface="Calibri" charset="0"/>
                <a:ea typeface="標楷體" charset="-120"/>
              </a:rPr>
              <a:t>Min-</a:t>
            </a:r>
            <a:r>
              <a:rPr lang="en-US" altLang="zh-TW" sz="1100" dirty="0" err="1">
                <a:latin typeface="Calibri" charset="0"/>
                <a:ea typeface="標楷體" charset="-120"/>
              </a:rPr>
              <a:t>Yuh</a:t>
            </a:r>
            <a:r>
              <a:rPr lang="en-US" altLang="zh-TW" sz="1100" dirty="0">
                <a:latin typeface="Calibri" charset="0"/>
                <a:ea typeface="標楷體" charset="-120"/>
              </a:rPr>
              <a:t> Day (2020), Python 101, </a:t>
            </a:r>
            <a:r>
              <a:rPr lang="en-US" altLang="zh-TW" sz="1100" dirty="0">
                <a:latin typeface="Calibri" charset="0"/>
                <a:ea typeface="標楷體" charset="-120"/>
                <a:hlinkClick r:id="rId8"/>
              </a:rPr>
              <a:t>https://tinyurl.com/aintpupython101</a:t>
            </a:r>
            <a:endParaRPr lang="en-US" altLang="zh-TW" sz="1100" dirty="0">
              <a:latin typeface="Calibri" charset="0"/>
              <a:ea typeface="標楷體" charset="-120"/>
            </a:endParaRPr>
          </a:p>
        </p:txBody>
      </p:sp>
      <p:sp>
        <p:nvSpPr>
          <p:cNvPr id="144387"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charset="0"/>
                <a:ea typeface="新細明體" charset="-120"/>
              </a:defRPr>
            </a:lvl1pPr>
            <a:lvl2pPr marL="742950" indent="-285750" eaLnBrk="0" hangingPunct="0">
              <a:defRPr kumimoji="1" sz="2400">
                <a:solidFill>
                  <a:schemeClr val="tx1"/>
                </a:solidFill>
                <a:latin typeface="Arial" charset="0"/>
                <a:ea typeface="新細明體" charset="-120"/>
              </a:defRPr>
            </a:lvl2pPr>
            <a:lvl3pPr marL="1143000" indent="-228600" eaLnBrk="0" hangingPunct="0">
              <a:defRPr kumimoji="1" sz="2400">
                <a:solidFill>
                  <a:schemeClr val="tx1"/>
                </a:solidFill>
                <a:latin typeface="Arial" charset="0"/>
                <a:ea typeface="新細明體" charset="-120"/>
              </a:defRPr>
            </a:lvl3pPr>
            <a:lvl4pPr marL="1600200" indent="-228600" eaLnBrk="0" hangingPunct="0">
              <a:defRPr kumimoji="1" sz="2400">
                <a:solidFill>
                  <a:schemeClr val="tx1"/>
                </a:solidFill>
                <a:latin typeface="Arial" charset="0"/>
                <a:ea typeface="新細明體" charset="-120"/>
              </a:defRPr>
            </a:lvl4pPr>
            <a:lvl5pPr marL="2057400" indent="-228600" eaLnBrk="0" hangingPunct="0">
              <a:defRPr kumimoji="1" sz="2400">
                <a:solidFill>
                  <a:schemeClr val="tx1"/>
                </a:solidFill>
                <a:latin typeface="Arial" charset="0"/>
                <a:ea typeface="新細明體" charset="-120"/>
              </a:defRPr>
            </a:lvl5pPr>
            <a:lvl6pPr marL="2514600" indent="-228600" eaLnBrk="0" fontAlgn="base" hangingPunct="0">
              <a:spcBef>
                <a:spcPct val="0"/>
              </a:spcBef>
              <a:spcAft>
                <a:spcPct val="0"/>
              </a:spcAft>
              <a:defRPr kumimoji="1" sz="2400">
                <a:solidFill>
                  <a:schemeClr val="tx1"/>
                </a:solidFill>
                <a:latin typeface="Arial" charset="0"/>
                <a:ea typeface="新細明體" charset="-120"/>
              </a:defRPr>
            </a:lvl6pPr>
            <a:lvl7pPr marL="2971800" indent="-228600" eaLnBrk="0" fontAlgn="base" hangingPunct="0">
              <a:spcBef>
                <a:spcPct val="0"/>
              </a:spcBef>
              <a:spcAft>
                <a:spcPct val="0"/>
              </a:spcAft>
              <a:defRPr kumimoji="1" sz="2400">
                <a:solidFill>
                  <a:schemeClr val="tx1"/>
                </a:solidFill>
                <a:latin typeface="Arial" charset="0"/>
                <a:ea typeface="新細明體" charset="-120"/>
              </a:defRPr>
            </a:lvl7pPr>
            <a:lvl8pPr marL="3429000" indent="-228600" eaLnBrk="0" fontAlgn="base" hangingPunct="0">
              <a:spcBef>
                <a:spcPct val="0"/>
              </a:spcBef>
              <a:spcAft>
                <a:spcPct val="0"/>
              </a:spcAft>
              <a:defRPr kumimoji="1" sz="2400">
                <a:solidFill>
                  <a:schemeClr val="tx1"/>
                </a:solidFill>
                <a:latin typeface="Arial" charset="0"/>
                <a:ea typeface="新細明體" charset="-120"/>
              </a:defRPr>
            </a:lvl8pPr>
            <a:lvl9pPr marL="3886200" indent="-228600" eaLnBrk="0" fontAlgn="base" hangingPunct="0">
              <a:spcBef>
                <a:spcPct val="0"/>
              </a:spcBef>
              <a:spcAft>
                <a:spcPct val="0"/>
              </a:spcAft>
              <a:defRPr kumimoji="1" sz="2400">
                <a:solidFill>
                  <a:schemeClr val="tx1"/>
                </a:solidFill>
                <a:latin typeface="Arial" charset="0"/>
                <a:ea typeface="新細明體" charset="-120"/>
              </a:defRPr>
            </a:lvl9pPr>
          </a:lstStyle>
          <a:p>
            <a:pPr eaLnBrk="1" hangingPunct="1"/>
            <a:fld id="{0F9B038A-02CF-644D-BAD5-0819065A699B}" type="slidenum">
              <a:rPr kumimoji="0" lang="zh-TW" altLang="en-US" sz="1200">
                <a:solidFill>
                  <a:srgbClr val="898989"/>
                </a:solidFill>
                <a:latin typeface="Calibri" charset="0"/>
                <a:ea typeface="MS PGothic" charset="-128"/>
              </a:rPr>
              <a:pPr eaLnBrk="1" hangingPunct="1"/>
              <a:t>99</a:t>
            </a:fld>
            <a:endParaRPr kumimoji="0" lang="zh-TW" altLang="en-US" sz="1200" dirty="0">
              <a:solidFill>
                <a:srgbClr val="898989"/>
              </a:solidFill>
              <a:latin typeface="Calibri" charset="0"/>
              <a:ea typeface="MS PGothic" charset="-128"/>
            </a:endParaRPr>
          </a:p>
        </p:txBody>
      </p:sp>
    </p:spTree>
    <p:extLst>
      <p:ext uri="{BB962C8B-B14F-4D97-AF65-F5344CB8AC3E}">
        <p14:creationId xmlns:p14="http://schemas.microsoft.com/office/powerpoint/2010/main" val="10211414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17338</TotalTime>
  <Words>4630</Words>
  <Application>Microsoft Macintosh PowerPoint</Application>
  <PresentationFormat>On-screen Show (4:3)</PresentationFormat>
  <Paragraphs>635</Paragraphs>
  <Slides>100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 Unicode MS</vt:lpstr>
      <vt:lpstr>標楷體</vt:lpstr>
      <vt:lpstr>標楷體</vt:lpstr>
      <vt:lpstr>ＭＳ Ｐゴシック</vt:lpstr>
      <vt:lpstr>ＭＳ Ｐゴシック</vt:lpstr>
      <vt:lpstr>新細明體</vt:lpstr>
      <vt:lpstr>Arial</vt:lpstr>
      <vt:lpstr>Calibri</vt:lpstr>
      <vt:lpstr>Times New Roman</vt:lpstr>
      <vt:lpstr>Office 佈景主題</vt:lpstr>
      <vt:lpstr>PowerPoint Presentation</vt:lpstr>
      <vt:lpstr>戴敏育 博士  (Min-Yuh Day, Ph.D.)</vt:lpstr>
      <vt:lpstr>Topics</vt:lpstr>
      <vt:lpstr>Question Answering and  Dialogue Systems</vt:lpstr>
      <vt:lpstr>Outline</vt:lpstr>
      <vt:lpstr>AIWISFIN  AI Conversational Robo-Advisor (人工智慧對話式理財機器人)</vt:lpstr>
      <vt:lpstr> 2018 The 23th International ICT  Innovative Services Awards  (InnoServe Awards 2018) </vt:lpstr>
      <vt:lpstr> 2018 International ICT Innovative Services Awards (InnoServe Awards 2018)  (2018第23屆大專校院資訊應用服務創新競賽)</vt:lpstr>
      <vt:lpstr>PowerPoint Presentation</vt:lpstr>
      <vt:lpstr>PowerPoint Presentation</vt:lpstr>
      <vt:lpstr>IMTKU Textual Entailment System for  Recognizing Inference in Text  at NTCIR-10 RITE-2</vt:lpstr>
      <vt:lpstr>PowerPoint Presentation</vt:lpstr>
      <vt:lpstr>IMTKU Question Answering System for  World History Exams at NTCIR-12 QA Lab2</vt:lpstr>
      <vt:lpstr>IMTKU Question Answering System for  World History Exams at NTCIR-13 QALab-3</vt:lpstr>
      <vt:lpstr>IMTKU Emotional Dialogue System for  Short Text Conversation at NTCIR-14 STC-3 (CECG) Task</vt:lpstr>
      <vt:lpstr>NTCIR-15 Dialogue Evaluation (DialEval-1) Task Dialogue Quality (DQ) and Nugget Detection (ND) Chinese Dialogue Quality (S-score) Results (Zeng et al., 2020)</vt:lpstr>
      <vt:lpstr>IMTKU System Architecture for NTCIR-13 QALab-3 </vt:lpstr>
      <vt:lpstr>System Architecture of  Intelligent Dialogue and Question Answering System</vt:lpstr>
      <vt:lpstr>IMTKU Emotional Dialogue System Architecture</vt:lpstr>
      <vt:lpstr>The system architecture of  IMTKU retrieval-based model for NTCIR-14 STC-3</vt:lpstr>
      <vt:lpstr>The system architecture of  IMTKU generation-based model for NTCIR-14 STC-3</vt:lpstr>
      <vt:lpstr>The system architecture of  IMTKU emotion classification model for NTCIR-14 STC-3</vt:lpstr>
      <vt:lpstr>The system architecture of  IMTKU Response Ranking for NTCIR-14 STC-3</vt:lpstr>
      <vt:lpstr>Short Text Conversation Task  (STC-3) Chinese Emotional Conversation Generation (CECG) Subtask</vt:lpstr>
      <vt:lpstr>NTCIR Short Text Conversation STC-1, STC-2, STC-3</vt:lpstr>
      <vt:lpstr>Chatbots: Evolution of UI/UX </vt:lpstr>
      <vt:lpstr>AI Humanoid  Robo-Advisor</vt:lpstr>
      <vt:lpstr>AI Humanoid Robo-Advisor for Multi-channel Conversational Commerce</vt:lpstr>
      <vt:lpstr>System Architecture of  AI Humanoid Robo-Advisor</vt:lpstr>
      <vt:lpstr>Conversational Model  (LINE, FB Messenger)</vt:lpstr>
      <vt:lpstr>Conversational Robo-Advisor Multichannel UI/UX  Robots</vt:lpstr>
      <vt:lpstr>AI Dialogue System</vt:lpstr>
      <vt:lpstr>Dialogue Subtasks</vt:lpstr>
      <vt:lpstr>Chatbot Dialogue System Intelligent Agent</vt:lpstr>
      <vt:lpstr>Chatbot</vt:lpstr>
      <vt:lpstr>Dialogue System</vt:lpstr>
      <vt:lpstr>Overall Architecture of  Intelligent Chatbot</vt:lpstr>
      <vt:lpstr>Can  machines think? (Alan Turing ,1950)</vt:lpstr>
      <vt:lpstr>Chatbot “online human-computer  dialog system  with  natural language.”</vt:lpstr>
      <vt:lpstr>Chatbot Conversation Framework</vt:lpstr>
      <vt:lpstr>Chatbots Bot Maturity Model</vt:lpstr>
      <vt:lpstr>From  E-Commerce  to  Conversational Commerce: Chatbots  and  Virtual Assistants</vt:lpstr>
      <vt:lpstr>Conversational Commerce:  eBay AI Chatbots</vt:lpstr>
      <vt:lpstr>Hotel Chatbot</vt:lpstr>
      <vt:lpstr>H&amp;M’s Chatbot on Kik</vt:lpstr>
      <vt:lpstr>Uber’s Chatbot on Facebook’s Messenger</vt:lpstr>
      <vt:lpstr>Savings Bot</vt:lpstr>
      <vt:lpstr>Mastercard Makes Commerce More Conversational</vt:lpstr>
      <vt:lpstr>Bot Life Cycle and Platform Ecosystem</vt:lpstr>
      <vt:lpstr>The Bot Lifecycle</vt:lpstr>
      <vt:lpstr>PowerPoint Presentation</vt:lpstr>
      <vt:lpstr>PowerPoint Presentation</vt:lpstr>
      <vt:lpstr>PowerPoint Presentation</vt:lpstr>
      <vt:lpstr>PowerPoint Presentation</vt:lpstr>
      <vt:lpstr>How to Build Chatbots</vt:lpstr>
      <vt:lpstr>Chatbot Frameworks  and AI Services</vt:lpstr>
      <vt:lpstr>Chatbot Frameworks</vt:lpstr>
      <vt:lpstr>PowerPoint Presentation</vt:lpstr>
      <vt:lpstr>Transformer (Attention is All You Need)  (Vaswani et al., 2017)</vt:lpstr>
      <vt:lpstr>BERT: Pre-training of Deep Bidirectional Transformers for Language Understanding</vt:lpstr>
      <vt:lpstr>BERT: Pre-training of Deep Bidirectional Transformers for Language Understanding</vt:lpstr>
      <vt:lpstr>BERT, OpenAI GPT, ELMo</vt:lpstr>
      <vt:lpstr>Fine-tuning BERT on Different Tasks</vt:lpstr>
      <vt:lpstr>Fine-tuning BERT on  Question Answering (QA)</vt:lpstr>
      <vt:lpstr>Fine-tuning BERT on Dialogue Intent Detection (ID; Classification)</vt:lpstr>
      <vt:lpstr>Fine-tuning BERT on Dialogue Slot Filling (SF)</vt:lpstr>
      <vt:lpstr>Pre-trained Language Model (PLM)</vt:lpstr>
      <vt:lpstr>Turing Natural Language Generation (T-NLG) </vt:lpstr>
      <vt:lpstr>Transformers State-of-the-art Natural Language Processing for TensorFlow 2.0 and PyTorch</vt:lpstr>
      <vt:lpstr>Transfer Learning  in Natural Language Processing</vt:lpstr>
      <vt:lpstr>NLP Benchmark Datasets</vt:lpstr>
      <vt:lpstr>Question Answering (QA) SQuAD Stanford Question Answering Dataset</vt:lpstr>
      <vt:lpstr>SQuAD</vt:lpstr>
      <vt:lpstr>SQuAD</vt:lpstr>
      <vt:lpstr>SQuAD (Question Answering)</vt:lpstr>
      <vt:lpstr>SQuAD (Question Answering)</vt:lpstr>
      <vt:lpstr>SQuAD (Question Answering)</vt:lpstr>
      <vt:lpstr>SQuAD (Question Answering)</vt:lpstr>
      <vt:lpstr>SQuAD (Question Answering)</vt:lpstr>
      <vt:lpstr>SQuAD (Question Answering)</vt:lpstr>
      <vt:lpstr>SQuAD (Question Answering)</vt:lpstr>
      <vt:lpstr>Dialogue  on Airline Travel Information System (ATIS)  </vt:lpstr>
      <vt:lpstr>The ATIS  (Airline Travel Information System)  Dataset</vt:lpstr>
      <vt:lpstr>SF-ID Network (E et al., 2019) Slot Filling (SF)  Intent Detection (ID)</vt:lpstr>
      <vt:lpstr>Intent Detection on ATIS State-of-the-art</vt:lpstr>
      <vt:lpstr>Slot Filling on ATIS State-of-the-art</vt:lpstr>
      <vt:lpstr>Restaurants Dialogue Datasets</vt:lpstr>
      <vt:lpstr>CrossWOZ:  A Large-Scale Chinese Cross-Domain Task-Oriented Dialogue Dataset</vt:lpstr>
      <vt:lpstr>CrossWOZ:  A Large-Scale Chinese Cross-Domain Task-Oriented Dialogue Dataset</vt:lpstr>
      <vt:lpstr>Task-Oriented Dialogue</vt:lpstr>
      <vt:lpstr>任務型對話系統 The Evaluation of Chinese Human-Computer Dialogue Technology, SMP2019-ECDT</vt:lpstr>
      <vt:lpstr>Python in Google Colab (Python101)</vt:lpstr>
      <vt:lpstr>Python in Google Colab (Python101)</vt:lpstr>
      <vt:lpstr>Python in Google Colab (Python101)</vt:lpstr>
      <vt:lpstr>Python in Google Colab (Python101)</vt:lpstr>
      <vt:lpstr>Python in Google Colab (Python101)</vt:lpstr>
      <vt:lpstr>NLP Benchmark Datasets</vt:lpstr>
      <vt:lpstr>Summary</vt:lpstr>
      <vt:lpstr>References</vt:lpstr>
      <vt:lpstr>PowerPoint Presentation</vt:lpstr>
    </vt:vector>
  </TitlesOfParts>
  <Manager/>
  <Company>NTPU</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問答系統與對話系統 (Question Answering and Dialogue Systems)</dc:title>
  <dc:subject/>
  <dc:creator>myday</dc:creator>
  <cp:keywords>問答系統, 對話系統, Question Answering, Dialogue Systems</cp:keywords>
  <dc:description>問答系統與對話系統 
(Question Answering and Dialogue Systems)
</dc:description>
  <cp:lastModifiedBy>Microsoft Office User</cp:lastModifiedBy>
  <cp:revision>919</cp:revision>
  <cp:lastPrinted>2020-10-21T22:46:36Z</cp:lastPrinted>
  <dcterms:created xsi:type="dcterms:W3CDTF">2011-02-14T23:24:00Z</dcterms:created>
  <dcterms:modified xsi:type="dcterms:W3CDTF">2020-11-22T00:42:02Z</dcterms:modified>
  <cp:category/>
</cp:coreProperties>
</file>